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5" r:id="rId3"/>
    <p:sldId id="265" r:id="rId4"/>
    <p:sldId id="272" r:id="rId5"/>
    <p:sldId id="262" r:id="rId6"/>
    <p:sldId id="263" r:id="rId7"/>
    <p:sldId id="274" r:id="rId8"/>
    <p:sldId id="257" r:id="rId9"/>
    <p:sldId id="270" r:id="rId10"/>
    <p:sldId id="273" r:id="rId11"/>
    <p:sldId id="268" r:id="rId12"/>
    <p:sldId id="271" r:id="rId1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DFB9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3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914;&#953;&#946;&#955;&#943;&#959;2"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l-GR"/>
  <c:style val="26"/>
  <c:chart>
    <c:plotArea>
      <c:layout/>
      <c:pieChart>
        <c:varyColors val="1"/>
        <c:ser>
          <c:idx val="0"/>
          <c:order val="0"/>
          <c:dLbls>
            <c:spPr>
              <a:noFill/>
              <a:ln>
                <a:noFill/>
              </a:ln>
              <a:effectLst/>
            </c:spPr>
            <c:showVal val="1"/>
            <c:showLeaderLines val="1"/>
            <c:extLst xmlns:c16r2="http://schemas.microsoft.com/office/drawing/2015/06/chart">
              <c:ext xmlns:c15="http://schemas.microsoft.com/office/drawing/2012/chart" uri="{CE6537A1-D6FC-4f65-9D91-7224C49458BB}">
                <c15:layout/>
              </c:ext>
            </c:extLst>
          </c:dLbls>
          <c:cat>
            <c:strRef>
              <c:f>Φύλλο1!$A$24:$A$28</c:f>
              <c:strCache>
                <c:ptCount val="5"/>
                <c:pt idx="0">
                  <c:v>Spain</c:v>
                </c:pt>
                <c:pt idx="1">
                  <c:v>Italy</c:v>
                </c:pt>
                <c:pt idx="2">
                  <c:v>Greece</c:v>
                </c:pt>
                <c:pt idx="3">
                  <c:v>France</c:v>
                </c:pt>
                <c:pt idx="4">
                  <c:v>Others</c:v>
                </c:pt>
              </c:strCache>
            </c:strRef>
          </c:cat>
          <c:val>
            <c:numRef>
              <c:f>Φύλλο1!$B$24:$B$28</c:f>
              <c:numCache>
                <c:formatCode>0%</c:formatCode>
                <c:ptCount val="5"/>
                <c:pt idx="0">
                  <c:v>0.72366273585656216</c:v>
                </c:pt>
                <c:pt idx="1">
                  <c:v>0.16663893912326452</c:v>
                </c:pt>
                <c:pt idx="2">
                  <c:v>7.451640198925355E-2</c:v>
                </c:pt>
                <c:pt idx="3">
                  <c:v>1.917702398539085E-2</c:v>
                </c:pt>
                <c:pt idx="4">
                  <c:v>1.3217762038140598E-2</c:v>
                </c:pt>
              </c:numCache>
            </c:numRef>
          </c:val>
          <c:extLst xmlns:c16r2="http://schemas.microsoft.com/office/drawing/2015/06/chart">
            <c:ext xmlns:c16="http://schemas.microsoft.com/office/drawing/2014/chart" uri="{C3380CC4-5D6E-409C-BE32-E72D297353CC}">
              <c16:uniqueId val="{00000000-61CF-4AA2-8A31-18838954DA71}"/>
            </c:ext>
          </c:extLst>
        </c:ser>
        <c:dLbls/>
        <c:firstSliceAng val="0"/>
      </c:pieChart>
    </c:plotArea>
    <c:legend>
      <c:legendPos val="r"/>
      <c:layout>
        <c:manualLayout>
          <c:xMode val="edge"/>
          <c:yMode val="edge"/>
          <c:x val="0.84005018469913484"/>
          <c:y val="1.3467631087571871E-2"/>
          <c:w val="0.14760413628851946"/>
          <c:h val="0.34170738912359649"/>
        </c:manualLayout>
      </c:layout>
    </c:legend>
    <c:plotVisOnly val="1"/>
    <c:dispBlanksAs val="zero"/>
  </c:chart>
  <c:txPr>
    <a:bodyPr/>
    <a:lstStyle/>
    <a:p>
      <a:pPr>
        <a:defRPr sz="1800"/>
      </a:pPr>
      <a:endParaRPr lang="el-GR"/>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9CA5F-36B0-4B77-8376-9305153E3BF2}"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l-GR"/>
        </a:p>
      </dgm:t>
    </dgm:pt>
    <dgm:pt modelId="{94557479-39E6-4C85-9B05-76BAEE9648C0}">
      <dgm:prSet phldrT="[Κείμενο]" custT="1"/>
      <dgm:spPr/>
      <dgm:t>
        <a:bodyPr/>
        <a:lstStyle/>
        <a:p>
          <a:r>
            <a:rPr lang="el-GR" sz="2000" b="1" dirty="0" smtClean="0">
              <a:solidFill>
                <a:schemeClr val="bg1"/>
              </a:solidFill>
            </a:rPr>
            <a:t>ΔΥΝΑΜΕΙΣ</a:t>
          </a:r>
        </a:p>
        <a:p>
          <a:r>
            <a:rPr lang="el-GR" sz="1300" b="1" dirty="0" smtClean="0">
              <a:solidFill>
                <a:schemeClr val="bg1"/>
              </a:solidFill>
            </a:rPr>
            <a:t>- </a:t>
          </a:r>
          <a:r>
            <a:rPr lang="el-GR" sz="1400" b="1" dirty="0" smtClean="0">
              <a:solidFill>
                <a:schemeClr val="bg1"/>
              </a:solidFill>
            </a:rPr>
            <a:t>Υψηλή Ποιότητα προϊόντος</a:t>
          </a:r>
        </a:p>
        <a:p>
          <a:r>
            <a:rPr lang="el-GR" sz="1400" b="1" dirty="0" smtClean="0">
              <a:solidFill>
                <a:schemeClr val="bg1"/>
              </a:solidFill>
            </a:rPr>
            <a:t>- Υπάρχουσα</a:t>
          </a:r>
          <a:r>
            <a:rPr lang="el-GR" sz="1400" b="1" baseline="0" dirty="0" smtClean="0">
              <a:solidFill>
                <a:schemeClr val="bg1"/>
              </a:solidFill>
            </a:rPr>
            <a:t> ζήτηση για το </a:t>
          </a:r>
          <a:r>
            <a:rPr lang="el-GR" sz="1400" b="1" baseline="0" dirty="0" smtClean="0">
              <a:solidFill>
                <a:schemeClr val="bg1"/>
              </a:solidFill>
            </a:rPr>
            <a:t>προϊόν</a:t>
          </a:r>
          <a:endParaRPr lang="el-GR" sz="1400" b="1" baseline="0" dirty="0" smtClean="0">
            <a:solidFill>
              <a:schemeClr val="bg1"/>
            </a:solidFill>
          </a:endParaRPr>
        </a:p>
        <a:p>
          <a:r>
            <a:rPr lang="el-GR" sz="1400" b="1" dirty="0" smtClean="0">
              <a:solidFill>
                <a:schemeClr val="bg1"/>
              </a:solidFill>
            </a:rPr>
            <a:t>-  χαμηλό αντίκτυπο στο περιβάλλον (</a:t>
          </a:r>
          <a:r>
            <a:rPr lang="en-GB" sz="1400" b="1" dirty="0" smtClean="0">
              <a:solidFill>
                <a:schemeClr val="bg1"/>
              </a:solidFill>
            </a:rPr>
            <a:t>eco-friendly)</a:t>
          </a:r>
          <a:endParaRPr lang="el-GR" sz="1400" b="1" dirty="0" smtClean="0">
            <a:solidFill>
              <a:schemeClr val="bg1"/>
            </a:solidFill>
          </a:endParaRPr>
        </a:p>
        <a:p>
          <a:endParaRPr lang="el-GR" sz="1300" b="1" dirty="0" smtClean="0"/>
        </a:p>
        <a:p>
          <a:endParaRPr lang="el-GR" sz="1300" dirty="0"/>
        </a:p>
      </dgm:t>
    </dgm:pt>
    <dgm:pt modelId="{5056E8E6-2CB9-4293-9F65-23668E6FA631}" type="parTrans" cxnId="{EB455E77-4BA6-43CB-BF1A-28BA9D512621}">
      <dgm:prSet/>
      <dgm:spPr/>
      <dgm:t>
        <a:bodyPr/>
        <a:lstStyle/>
        <a:p>
          <a:endParaRPr lang="el-GR"/>
        </a:p>
      </dgm:t>
    </dgm:pt>
    <dgm:pt modelId="{CDDA1FAC-67C7-4186-8849-DD6F5E31868A}" type="sibTrans" cxnId="{EB455E77-4BA6-43CB-BF1A-28BA9D512621}">
      <dgm:prSet/>
      <dgm:spPr/>
      <dgm:t>
        <a:bodyPr/>
        <a:lstStyle/>
        <a:p>
          <a:endParaRPr lang="el-GR"/>
        </a:p>
      </dgm:t>
    </dgm:pt>
    <dgm:pt modelId="{442D5485-E8A1-4DFB-8A5F-5F38C4812D2D}">
      <dgm:prSet phldrT="[Κείμενο]" custT="1"/>
      <dgm:spPr/>
      <dgm:t>
        <a:bodyPr/>
        <a:lstStyle/>
        <a:p>
          <a:endParaRPr lang="el-GR" sz="2000" b="1" dirty="0" smtClean="0"/>
        </a:p>
        <a:p>
          <a:r>
            <a:rPr lang="el-GR" sz="2000" b="1" dirty="0" smtClean="0"/>
            <a:t>ΕΥΚΑΙΡΙΕΣ</a:t>
          </a:r>
        </a:p>
        <a:p>
          <a:r>
            <a:rPr lang="el-GR" sz="1300" b="1" dirty="0" smtClean="0"/>
            <a:t>- Πιστοποίηση</a:t>
          </a:r>
        </a:p>
        <a:p>
          <a:r>
            <a:rPr lang="el-GR" sz="1300" b="1" dirty="0" smtClean="0"/>
            <a:t>- Επιδοτήσεις για </a:t>
          </a:r>
          <a:r>
            <a:rPr lang="el-GR" sz="1300" b="1" dirty="0" err="1" smtClean="0"/>
            <a:t>αειφορική</a:t>
          </a:r>
          <a:r>
            <a:rPr lang="el-GR" sz="1300" b="1" dirty="0" smtClean="0"/>
            <a:t> ανάπτυξη</a:t>
          </a:r>
        </a:p>
        <a:p>
          <a:r>
            <a:rPr lang="el-GR" sz="1300" b="1" dirty="0" smtClean="0"/>
            <a:t>- Αύξηση ζήτησης-νέες αγορές &amp; νέοι καταναλωτές</a:t>
          </a:r>
        </a:p>
        <a:p>
          <a:r>
            <a:rPr lang="el-GR" sz="1300" b="1" dirty="0" smtClean="0"/>
            <a:t>- Δημιουργία προστιθέμενης αξίας/Διαφοροποίηση</a:t>
          </a:r>
        </a:p>
        <a:p>
          <a:r>
            <a:rPr lang="el-GR" sz="1300" b="1" dirty="0" smtClean="0"/>
            <a:t>- </a:t>
          </a:r>
          <a:r>
            <a:rPr lang="el-GR" sz="1300" b="1" dirty="0" err="1" smtClean="0"/>
            <a:t>Χωροθέτηση</a:t>
          </a:r>
          <a:r>
            <a:rPr lang="el-GR" sz="1300" b="1" dirty="0" smtClean="0"/>
            <a:t> περιοχών οργανωμένης ανάπτυξης υδατοκαλλιεργειών</a:t>
          </a:r>
        </a:p>
        <a:p>
          <a:endParaRPr lang="el-GR" sz="1100" dirty="0"/>
        </a:p>
      </dgm:t>
    </dgm:pt>
    <dgm:pt modelId="{EDC79DE6-0114-4D53-9CD3-A32B09602DED}" type="parTrans" cxnId="{07A5A8C3-DF2A-4A0E-8677-FCDEBA71D8E9}">
      <dgm:prSet/>
      <dgm:spPr/>
      <dgm:t>
        <a:bodyPr/>
        <a:lstStyle/>
        <a:p>
          <a:endParaRPr lang="el-GR"/>
        </a:p>
      </dgm:t>
    </dgm:pt>
    <dgm:pt modelId="{3B7D2FBE-6DE8-4FC8-8407-C55EE486B2CD}" type="sibTrans" cxnId="{07A5A8C3-DF2A-4A0E-8677-FCDEBA71D8E9}">
      <dgm:prSet/>
      <dgm:spPr/>
      <dgm:t>
        <a:bodyPr/>
        <a:lstStyle/>
        <a:p>
          <a:endParaRPr lang="el-GR"/>
        </a:p>
      </dgm:t>
    </dgm:pt>
    <dgm:pt modelId="{7B0B4D0F-87FD-4D09-ACA2-B4A76DDFC383}">
      <dgm:prSet phldrT="[Κείμενο]" custT="1"/>
      <dgm:spPr/>
      <dgm:t>
        <a:bodyPr/>
        <a:lstStyle/>
        <a:p>
          <a:endParaRPr lang="el-GR" sz="2000" b="1" dirty="0" smtClean="0"/>
        </a:p>
        <a:p>
          <a:r>
            <a:rPr lang="el-GR" sz="2000" b="1" dirty="0" smtClean="0"/>
            <a:t>ΑΠΕΙΛΕΣ</a:t>
          </a:r>
        </a:p>
        <a:p>
          <a:r>
            <a:rPr lang="el-GR" sz="1400" b="1" dirty="0" smtClean="0"/>
            <a:t>- Επιβλαβή φύκια</a:t>
          </a:r>
          <a:r>
            <a:rPr lang="en-GB" sz="1400" b="1" dirty="0" smtClean="0"/>
            <a:t>/</a:t>
          </a:r>
          <a:r>
            <a:rPr lang="el-GR" sz="1400" b="1" dirty="0" smtClean="0"/>
            <a:t>ποιότητα</a:t>
          </a:r>
          <a:r>
            <a:rPr lang="el-GR" sz="1400" b="1" baseline="0" dirty="0" smtClean="0"/>
            <a:t> νερού</a:t>
          </a:r>
        </a:p>
        <a:p>
          <a:r>
            <a:rPr lang="el-GR" sz="1400" b="1" dirty="0" smtClean="0"/>
            <a:t>- Κλιματική</a:t>
          </a:r>
          <a:r>
            <a:rPr lang="el-GR" sz="1400" b="1" baseline="0" dirty="0" smtClean="0"/>
            <a:t> αλλαγή</a:t>
          </a:r>
        </a:p>
        <a:p>
          <a:r>
            <a:rPr lang="el-GR" sz="1400" b="1" dirty="0" smtClean="0"/>
            <a:t>- Επίδραση καιρικών συνθηκών</a:t>
          </a:r>
        </a:p>
        <a:p>
          <a:r>
            <a:rPr lang="el-GR" sz="1400" b="1" dirty="0" smtClean="0"/>
            <a:t>- Ασθένειες/άγρια είδη</a:t>
          </a:r>
        </a:p>
        <a:p>
          <a:r>
            <a:rPr lang="el-GR" sz="1400" b="1" dirty="0" smtClean="0"/>
            <a:t>- Εξωτερικοί παράγοντες </a:t>
          </a:r>
          <a:r>
            <a:rPr lang="en-US" sz="1400" b="1" dirty="0" smtClean="0"/>
            <a:t>(</a:t>
          </a:r>
          <a:r>
            <a:rPr lang="el-GR" sz="1400" b="1" dirty="0" smtClean="0"/>
            <a:t>πχ </a:t>
          </a:r>
          <a:r>
            <a:rPr lang="en-US" sz="1400" b="1" dirty="0" smtClean="0"/>
            <a:t>Covid19)</a:t>
          </a:r>
          <a:endParaRPr lang="el-GR" sz="1400" b="1" dirty="0" smtClean="0"/>
        </a:p>
        <a:p>
          <a:endParaRPr lang="el-GR" sz="1200" baseline="0" dirty="0" smtClean="0"/>
        </a:p>
        <a:p>
          <a:endParaRPr lang="el-GR" sz="1200" baseline="0" dirty="0" smtClean="0"/>
        </a:p>
        <a:p>
          <a:endParaRPr lang="el-GR" sz="1200" dirty="0"/>
        </a:p>
      </dgm:t>
    </dgm:pt>
    <dgm:pt modelId="{963C9F6E-D259-4DB6-8FA2-93C32B4E5962}" type="parTrans" cxnId="{18CFBFE8-A206-4921-89B0-3D86D19A0304}">
      <dgm:prSet/>
      <dgm:spPr/>
      <dgm:t>
        <a:bodyPr/>
        <a:lstStyle/>
        <a:p>
          <a:endParaRPr lang="el-GR"/>
        </a:p>
      </dgm:t>
    </dgm:pt>
    <dgm:pt modelId="{6E9F1343-3EAA-4D94-9801-31F93F572EDC}" type="sibTrans" cxnId="{18CFBFE8-A206-4921-89B0-3D86D19A0304}">
      <dgm:prSet/>
      <dgm:spPr/>
      <dgm:t>
        <a:bodyPr/>
        <a:lstStyle/>
        <a:p>
          <a:endParaRPr lang="el-GR"/>
        </a:p>
      </dgm:t>
    </dgm:pt>
    <dgm:pt modelId="{98297358-E3F3-4CAA-AC09-D198964024DE}">
      <dgm:prSet phldrT="[Κείμενο]" phldr="1"/>
      <dgm:spPr/>
      <dgm:t>
        <a:bodyPr/>
        <a:lstStyle/>
        <a:p>
          <a:endParaRPr lang="el-GR"/>
        </a:p>
      </dgm:t>
    </dgm:pt>
    <dgm:pt modelId="{CD46578B-DB9C-4DB9-A1D9-0D126E297833}" type="parTrans" cxnId="{9DF3E88F-AFA7-4508-ADCE-4D8BBEF354CE}">
      <dgm:prSet/>
      <dgm:spPr/>
      <dgm:t>
        <a:bodyPr/>
        <a:lstStyle/>
        <a:p>
          <a:endParaRPr lang="el-GR"/>
        </a:p>
      </dgm:t>
    </dgm:pt>
    <dgm:pt modelId="{EFCC6FD6-1254-467A-8A65-FBBDE1308340}" type="sibTrans" cxnId="{9DF3E88F-AFA7-4508-ADCE-4D8BBEF354CE}">
      <dgm:prSet/>
      <dgm:spPr/>
      <dgm:t>
        <a:bodyPr/>
        <a:lstStyle/>
        <a:p>
          <a:endParaRPr lang="el-GR"/>
        </a:p>
      </dgm:t>
    </dgm:pt>
    <dgm:pt modelId="{46C96869-9F95-43E4-9355-3380E2F5C50B}">
      <dgm:prSet custT="1"/>
      <dgm:spPr/>
      <dgm:t>
        <a:bodyPr/>
        <a:lstStyle/>
        <a:p>
          <a:endParaRPr lang="el-GR" sz="2000" b="1" dirty="0" smtClean="0"/>
        </a:p>
        <a:p>
          <a:r>
            <a:rPr lang="el-GR" sz="2000" b="1" dirty="0" smtClean="0"/>
            <a:t>ΑΔΥΝΑΜΙΕΣ</a:t>
          </a:r>
        </a:p>
        <a:p>
          <a:r>
            <a:rPr lang="el-GR" sz="1300" b="1" dirty="0" smtClean="0"/>
            <a:t> - </a:t>
          </a:r>
          <a:r>
            <a:rPr lang="el-GR" sz="1400" b="1" dirty="0" smtClean="0"/>
            <a:t>Μικρό</a:t>
          </a:r>
          <a:r>
            <a:rPr lang="el-GR" sz="1400" b="1" baseline="0" dirty="0" smtClean="0"/>
            <a:t> μέγεθος εκμετάλλευσης</a:t>
          </a:r>
        </a:p>
        <a:p>
          <a:r>
            <a:rPr lang="el-GR" sz="1400" b="1" dirty="0" smtClean="0"/>
            <a:t>- Μειωμένη διαπραγματευτική</a:t>
          </a:r>
          <a:r>
            <a:rPr lang="el-GR" sz="1400" b="1" baseline="0" dirty="0" smtClean="0"/>
            <a:t> ικανότητα         </a:t>
          </a:r>
          <a:r>
            <a:rPr lang="el-GR" sz="1400" b="1" dirty="0" smtClean="0"/>
            <a:t>Χαμηλές τιμές</a:t>
          </a:r>
        </a:p>
        <a:p>
          <a:r>
            <a:rPr lang="el-GR" sz="1400" b="1" dirty="0" smtClean="0"/>
            <a:t>- Δυνατότητα Επέκτασης/ Διαθεσιμότητα</a:t>
          </a:r>
          <a:r>
            <a:rPr lang="el-GR" sz="1400" b="1" baseline="0" dirty="0" smtClean="0"/>
            <a:t> αδειών</a:t>
          </a:r>
        </a:p>
        <a:p>
          <a:r>
            <a:rPr lang="el-GR" sz="1400" b="1" baseline="0" dirty="0" smtClean="0"/>
            <a:t>- Απουσία οριζόντιας και κάθετης οργάνωσης </a:t>
          </a:r>
        </a:p>
        <a:p>
          <a:endParaRPr lang="el-GR" sz="1300" b="1" dirty="0"/>
        </a:p>
      </dgm:t>
    </dgm:pt>
    <dgm:pt modelId="{6A8ADE45-B511-4B6F-8EE7-D7EAE47673A6}" type="parTrans" cxnId="{E873ED94-2A13-45B9-84F9-19EB98234136}">
      <dgm:prSet/>
      <dgm:spPr/>
      <dgm:t>
        <a:bodyPr/>
        <a:lstStyle/>
        <a:p>
          <a:endParaRPr lang="el-GR"/>
        </a:p>
      </dgm:t>
    </dgm:pt>
    <dgm:pt modelId="{2C6EF6F1-9452-4D1F-B5C0-6AB9BF02BC72}" type="sibTrans" cxnId="{E873ED94-2A13-45B9-84F9-19EB98234136}">
      <dgm:prSet/>
      <dgm:spPr/>
      <dgm:t>
        <a:bodyPr/>
        <a:lstStyle/>
        <a:p>
          <a:endParaRPr lang="el-GR"/>
        </a:p>
      </dgm:t>
    </dgm:pt>
    <dgm:pt modelId="{1E15CB2E-5C4E-46B1-AA61-3FB2896C0B52}" type="pres">
      <dgm:prSet presAssocID="{0B79CA5F-36B0-4B77-8376-9305153E3BF2}" presName="matrix" presStyleCnt="0">
        <dgm:presLayoutVars>
          <dgm:chMax val="1"/>
          <dgm:dir/>
          <dgm:resizeHandles val="exact"/>
        </dgm:presLayoutVars>
      </dgm:prSet>
      <dgm:spPr/>
      <dgm:t>
        <a:bodyPr/>
        <a:lstStyle/>
        <a:p>
          <a:endParaRPr lang="el-GR"/>
        </a:p>
      </dgm:t>
    </dgm:pt>
    <dgm:pt modelId="{BD038869-0718-4FE0-8365-4FA11C2B7C32}" type="pres">
      <dgm:prSet presAssocID="{0B79CA5F-36B0-4B77-8376-9305153E3BF2}" presName="diamond" presStyleLbl="bgShp" presStyleIdx="0" presStyleCnt="1"/>
      <dgm:spPr/>
    </dgm:pt>
    <dgm:pt modelId="{2233E257-5048-4697-91A1-FC446C301F3C}" type="pres">
      <dgm:prSet presAssocID="{0B79CA5F-36B0-4B77-8376-9305153E3BF2}" presName="quad1" presStyleLbl="node1" presStyleIdx="0" presStyleCnt="4">
        <dgm:presLayoutVars>
          <dgm:chMax val="0"/>
          <dgm:chPref val="0"/>
          <dgm:bulletEnabled val="1"/>
        </dgm:presLayoutVars>
      </dgm:prSet>
      <dgm:spPr/>
      <dgm:t>
        <a:bodyPr/>
        <a:lstStyle/>
        <a:p>
          <a:endParaRPr lang="el-GR"/>
        </a:p>
      </dgm:t>
    </dgm:pt>
    <dgm:pt modelId="{079C1FBE-3F19-46CB-81CE-F5E11FE7E532}" type="pres">
      <dgm:prSet presAssocID="{0B79CA5F-36B0-4B77-8376-9305153E3BF2}" presName="quad2" presStyleLbl="node1" presStyleIdx="1" presStyleCnt="4">
        <dgm:presLayoutVars>
          <dgm:chMax val="0"/>
          <dgm:chPref val="0"/>
          <dgm:bulletEnabled val="1"/>
        </dgm:presLayoutVars>
      </dgm:prSet>
      <dgm:spPr/>
      <dgm:t>
        <a:bodyPr/>
        <a:lstStyle/>
        <a:p>
          <a:endParaRPr lang="el-GR"/>
        </a:p>
      </dgm:t>
    </dgm:pt>
    <dgm:pt modelId="{0C40F3AC-4E56-47BA-A6BD-FECC8FDB8FE0}" type="pres">
      <dgm:prSet presAssocID="{0B79CA5F-36B0-4B77-8376-9305153E3BF2}" presName="quad3" presStyleLbl="node1" presStyleIdx="2" presStyleCnt="4">
        <dgm:presLayoutVars>
          <dgm:chMax val="0"/>
          <dgm:chPref val="0"/>
          <dgm:bulletEnabled val="1"/>
        </dgm:presLayoutVars>
      </dgm:prSet>
      <dgm:spPr/>
      <dgm:t>
        <a:bodyPr/>
        <a:lstStyle/>
        <a:p>
          <a:endParaRPr lang="el-GR"/>
        </a:p>
      </dgm:t>
    </dgm:pt>
    <dgm:pt modelId="{E8D5A943-9B31-4535-9669-393A8F84D118}" type="pres">
      <dgm:prSet presAssocID="{0B79CA5F-36B0-4B77-8376-9305153E3BF2}" presName="quad4" presStyleLbl="node1" presStyleIdx="3" presStyleCnt="4">
        <dgm:presLayoutVars>
          <dgm:chMax val="0"/>
          <dgm:chPref val="0"/>
          <dgm:bulletEnabled val="1"/>
        </dgm:presLayoutVars>
      </dgm:prSet>
      <dgm:spPr/>
      <dgm:t>
        <a:bodyPr/>
        <a:lstStyle/>
        <a:p>
          <a:endParaRPr lang="el-GR"/>
        </a:p>
      </dgm:t>
    </dgm:pt>
  </dgm:ptLst>
  <dgm:cxnLst>
    <dgm:cxn modelId="{8F5FDADB-8373-4312-85EA-1E37B5E81637}" type="presOf" srcId="{7B0B4D0F-87FD-4D09-ACA2-B4A76DDFC383}" destId="{E8D5A943-9B31-4535-9669-393A8F84D118}" srcOrd="0" destOrd="0" presId="urn:microsoft.com/office/officeart/2005/8/layout/matrix3"/>
    <dgm:cxn modelId="{18CFBFE8-A206-4921-89B0-3D86D19A0304}" srcId="{0B79CA5F-36B0-4B77-8376-9305153E3BF2}" destId="{7B0B4D0F-87FD-4D09-ACA2-B4A76DDFC383}" srcOrd="3" destOrd="0" parTransId="{963C9F6E-D259-4DB6-8FA2-93C32B4E5962}" sibTransId="{6E9F1343-3EAA-4D94-9801-31F93F572EDC}"/>
    <dgm:cxn modelId="{07A5A8C3-DF2A-4A0E-8677-FCDEBA71D8E9}" srcId="{0B79CA5F-36B0-4B77-8376-9305153E3BF2}" destId="{442D5485-E8A1-4DFB-8A5F-5F38C4812D2D}" srcOrd="2" destOrd="0" parTransId="{EDC79DE6-0114-4D53-9CD3-A32B09602DED}" sibTransId="{3B7D2FBE-6DE8-4FC8-8407-C55EE486B2CD}"/>
    <dgm:cxn modelId="{EB455E77-4BA6-43CB-BF1A-28BA9D512621}" srcId="{0B79CA5F-36B0-4B77-8376-9305153E3BF2}" destId="{94557479-39E6-4C85-9B05-76BAEE9648C0}" srcOrd="0" destOrd="0" parTransId="{5056E8E6-2CB9-4293-9F65-23668E6FA631}" sibTransId="{CDDA1FAC-67C7-4186-8849-DD6F5E31868A}"/>
    <dgm:cxn modelId="{275DECD8-CD22-4324-AAA9-C2B67923B26D}" type="presOf" srcId="{46C96869-9F95-43E4-9355-3380E2F5C50B}" destId="{079C1FBE-3F19-46CB-81CE-F5E11FE7E532}" srcOrd="0" destOrd="0" presId="urn:microsoft.com/office/officeart/2005/8/layout/matrix3"/>
    <dgm:cxn modelId="{98D957C9-92FA-46CC-A6A0-6DA997A92383}" type="presOf" srcId="{442D5485-E8A1-4DFB-8A5F-5F38C4812D2D}" destId="{0C40F3AC-4E56-47BA-A6BD-FECC8FDB8FE0}" srcOrd="0" destOrd="0" presId="urn:microsoft.com/office/officeart/2005/8/layout/matrix3"/>
    <dgm:cxn modelId="{E873ED94-2A13-45B9-84F9-19EB98234136}" srcId="{0B79CA5F-36B0-4B77-8376-9305153E3BF2}" destId="{46C96869-9F95-43E4-9355-3380E2F5C50B}" srcOrd="1" destOrd="0" parTransId="{6A8ADE45-B511-4B6F-8EE7-D7EAE47673A6}" sibTransId="{2C6EF6F1-9452-4D1F-B5C0-6AB9BF02BC72}"/>
    <dgm:cxn modelId="{C0256698-BDC9-4CB9-A06B-0BC14D91904C}" type="presOf" srcId="{94557479-39E6-4C85-9B05-76BAEE9648C0}" destId="{2233E257-5048-4697-91A1-FC446C301F3C}" srcOrd="0" destOrd="0" presId="urn:microsoft.com/office/officeart/2005/8/layout/matrix3"/>
    <dgm:cxn modelId="{4058D18B-46D2-4AD2-9E88-655E5F69095B}" type="presOf" srcId="{0B79CA5F-36B0-4B77-8376-9305153E3BF2}" destId="{1E15CB2E-5C4E-46B1-AA61-3FB2896C0B52}" srcOrd="0" destOrd="0" presId="urn:microsoft.com/office/officeart/2005/8/layout/matrix3"/>
    <dgm:cxn modelId="{9DF3E88F-AFA7-4508-ADCE-4D8BBEF354CE}" srcId="{0B79CA5F-36B0-4B77-8376-9305153E3BF2}" destId="{98297358-E3F3-4CAA-AC09-D198964024DE}" srcOrd="4" destOrd="0" parTransId="{CD46578B-DB9C-4DB9-A1D9-0D126E297833}" sibTransId="{EFCC6FD6-1254-467A-8A65-FBBDE1308340}"/>
    <dgm:cxn modelId="{59FB9962-332A-4338-92EE-06A12BF91764}" type="presParOf" srcId="{1E15CB2E-5C4E-46B1-AA61-3FB2896C0B52}" destId="{BD038869-0718-4FE0-8365-4FA11C2B7C32}" srcOrd="0" destOrd="0" presId="urn:microsoft.com/office/officeart/2005/8/layout/matrix3"/>
    <dgm:cxn modelId="{ABD0E8E6-BFD8-489B-A5E3-FFC48EDCAAB6}" type="presParOf" srcId="{1E15CB2E-5C4E-46B1-AA61-3FB2896C0B52}" destId="{2233E257-5048-4697-91A1-FC446C301F3C}" srcOrd="1" destOrd="0" presId="urn:microsoft.com/office/officeart/2005/8/layout/matrix3"/>
    <dgm:cxn modelId="{19DECE23-E8EF-423B-9050-DC9DD424422A}" type="presParOf" srcId="{1E15CB2E-5C4E-46B1-AA61-3FB2896C0B52}" destId="{079C1FBE-3F19-46CB-81CE-F5E11FE7E532}" srcOrd="2" destOrd="0" presId="urn:microsoft.com/office/officeart/2005/8/layout/matrix3"/>
    <dgm:cxn modelId="{908F035A-1CA6-423F-82C8-35D5652525B6}" type="presParOf" srcId="{1E15CB2E-5C4E-46B1-AA61-3FB2896C0B52}" destId="{0C40F3AC-4E56-47BA-A6BD-FECC8FDB8FE0}" srcOrd="3" destOrd="0" presId="urn:microsoft.com/office/officeart/2005/8/layout/matrix3"/>
    <dgm:cxn modelId="{DB431352-4F0C-4EE5-8A72-AB35EAE0864B}" type="presParOf" srcId="{1E15CB2E-5C4E-46B1-AA61-3FB2896C0B52}" destId="{E8D5A943-9B31-4535-9669-393A8F84D118}" srcOrd="4" destOrd="0" presId="urn:microsoft.com/office/officeart/2005/8/layout/matrix3"/>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038869-0718-4FE0-8365-4FA11C2B7C32}">
      <dsp:nvSpPr>
        <dsp:cNvPr id="0" name=""/>
        <dsp:cNvSpPr/>
      </dsp:nvSpPr>
      <dsp:spPr>
        <a:xfrm>
          <a:off x="3470076" y="0"/>
          <a:ext cx="6741367" cy="674136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3E257-5048-4697-91A1-FC446C301F3C}">
      <dsp:nvSpPr>
        <dsp:cNvPr id="0" name=""/>
        <dsp:cNvSpPr/>
      </dsp:nvSpPr>
      <dsp:spPr>
        <a:xfrm>
          <a:off x="4110505" y="640429"/>
          <a:ext cx="2629133" cy="2629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solidFill>
                <a:schemeClr val="bg1"/>
              </a:solidFill>
            </a:rPr>
            <a:t>ΔΥΝΑΜΕΙΣ</a:t>
          </a:r>
        </a:p>
        <a:p>
          <a:pPr lvl="0" algn="ctr" defTabSz="889000">
            <a:lnSpc>
              <a:spcPct val="90000"/>
            </a:lnSpc>
            <a:spcBef>
              <a:spcPct val="0"/>
            </a:spcBef>
            <a:spcAft>
              <a:spcPct val="35000"/>
            </a:spcAft>
          </a:pPr>
          <a:r>
            <a:rPr lang="el-GR" sz="1300" b="1" kern="1200" dirty="0" smtClean="0">
              <a:solidFill>
                <a:schemeClr val="bg1"/>
              </a:solidFill>
            </a:rPr>
            <a:t>- </a:t>
          </a:r>
          <a:r>
            <a:rPr lang="el-GR" sz="1400" b="1" kern="1200" dirty="0" smtClean="0">
              <a:solidFill>
                <a:schemeClr val="bg1"/>
              </a:solidFill>
            </a:rPr>
            <a:t>Υψηλή Ποιότητα προϊόντος</a:t>
          </a:r>
        </a:p>
        <a:p>
          <a:pPr lvl="0" algn="ctr" defTabSz="889000">
            <a:lnSpc>
              <a:spcPct val="90000"/>
            </a:lnSpc>
            <a:spcBef>
              <a:spcPct val="0"/>
            </a:spcBef>
            <a:spcAft>
              <a:spcPct val="35000"/>
            </a:spcAft>
          </a:pPr>
          <a:r>
            <a:rPr lang="el-GR" sz="1400" b="1" kern="1200" dirty="0" smtClean="0">
              <a:solidFill>
                <a:schemeClr val="bg1"/>
              </a:solidFill>
            </a:rPr>
            <a:t>- Υπάρχουσα</a:t>
          </a:r>
          <a:r>
            <a:rPr lang="el-GR" sz="1400" b="1" kern="1200" baseline="0" dirty="0" smtClean="0">
              <a:solidFill>
                <a:schemeClr val="bg1"/>
              </a:solidFill>
            </a:rPr>
            <a:t> ζήτηση για το </a:t>
          </a:r>
          <a:r>
            <a:rPr lang="el-GR" sz="1400" b="1" kern="1200" baseline="0" dirty="0" smtClean="0">
              <a:solidFill>
                <a:schemeClr val="bg1"/>
              </a:solidFill>
            </a:rPr>
            <a:t>προϊόν</a:t>
          </a:r>
          <a:endParaRPr lang="el-GR" sz="1400" b="1" kern="1200" baseline="0" dirty="0" smtClean="0">
            <a:solidFill>
              <a:schemeClr val="bg1"/>
            </a:solidFill>
          </a:endParaRPr>
        </a:p>
        <a:p>
          <a:pPr lvl="0" algn="ctr" defTabSz="889000">
            <a:lnSpc>
              <a:spcPct val="90000"/>
            </a:lnSpc>
            <a:spcBef>
              <a:spcPct val="0"/>
            </a:spcBef>
            <a:spcAft>
              <a:spcPct val="35000"/>
            </a:spcAft>
          </a:pPr>
          <a:r>
            <a:rPr lang="el-GR" sz="1400" b="1" kern="1200" dirty="0" smtClean="0">
              <a:solidFill>
                <a:schemeClr val="bg1"/>
              </a:solidFill>
            </a:rPr>
            <a:t>-  χαμηλό αντίκτυπο στο περιβάλλον (</a:t>
          </a:r>
          <a:r>
            <a:rPr lang="en-GB" sz="1400" b="1" kern="1200" dirty="0" smtClean="0">
              <a:solidFill>
                <a:schemeClr val="bg1"/>
              </a:solidFill>
            </a:rPr>
            <a:t>eco-friendly)</a:t>
          </a:r>
          <a:endParaRPr lang="el-GR" sz="1400" b="1" kern="1200" dirty="0" smtClean="0">
            <a:solidFill>
              <a:schemeClr val="bg1"/>
            </a:solidFill>
          </a:endParaRPr>
        </a:p>
        <a:p>
          <a:pPr lvl="0" algn="ctr" defTabSz="889000">
            <a:lnSpc>
              <a:spcPct val="90000"/>
            </a:lnSpc>
            <a:spcBef>
              <a:spcPct val="0"/>
            </a:spcBef>
            <a:spcAft>
              <a:spcPct val="35000"/>
            </a:spcAft>
          </a:pPr>
          <a:endParaRPr lang="el-GR" sz="1300" b="1" kern="1200" dirty="0" smtClean="0"/>
        </a:p>
        <a:p>
          <a:pPr lvl="0" algn="ctr" defTabSz="889000">
            <a:lnSpc>
              <a:spcPct val="90000"/>
            </a:lnSpc>
            <a:spcBef>
              <a:spcPct val="0"/>
            </a:spcBef>
            <a:spcAft>
              <a:spcPct val="35000"/>
            </a:spcAft>
          </a:pPr>
          <a:endParaRPr lang="el-GR" sz="1300" kern="1200" dirty="0"/>
        </a:p>
      </dsp:txBody>
      <dsp:txXfrm>
        <a:off x="4110505" y="640429"/>
        <a:ext cx="2629133" cy="2629133"/>
      </dsp:txXfrm>
    </dsp:sp>
    <dsp:sp modelId="{079C1FBE-3F19-46CB-81CE-F5E11FE7E532}">
      <dsp:nvSpPr>
        <dsp:cNvPr id="0" name=""/>
        <dsp:cNvSpPr/>
      </dsp:nvSpPr>
      <dsp:spPr>
        <a:xfrm>
          <a:off x="6941880" y="640429"/>
          <a:ext cx="2629133" cy="2629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r>
            <a:rPr lang="el-GR" sz="2000" b="1" kern="1200" dirty="0" smtClean="0"/>
            <a:t>ΑΔΥΝΑΜΙΕΣ</a:t>
          </a:r>
        </a:p>
        <a:p>
          <a:pPr lvl="0" algn="ctr" defTabSz="889000">
            <a:lnSpc>
              <a:spcPct val="90000"/>
            </a:lnSpc>
            <a:spcBef>
              <a:spcPct val="0"/>
            </a:spcBef>
            <a:spcAft>
              <a:spcPct val="35000"/>
            </a:spcAft>
          </a:pPr>
          <a:r>
            <a:rPr lang="el-GR" sz="1300" b="1" kern="1200" dirty="0" smtClean="0"/>
            <a:t> - </a:t>
          </a:r>
          <a:r>
            <a:rPr lang="el-GR" sz="1400" b="1" kern="1200" dirty="0" smtClean="0"/>
            <a:t>Μικρό</a:t>
          </a:r>
          <a:r>
            <a:rPr lang="el-GR" sz="1400" b="1" kern="1200" baseline="0" dirty="0" smtClean="0"/>
            <a:t> μέγεθος εκμετάλλευσης</a:t>
          </a:r>
        </a:p>
        <a:p>
          <a:pPr lvl="0" algn="ctr" defTabSz="889000">
            <a:lnSpc>
              <a:spcPct val="90000"/>
            </a:lnSpc>
            <a:spcBef>
              <a:spcPct val="0"/>
            </a:spcBef>
            <a:spcAft>
              <a:spcPct val="35000"/>
            </a:spcAft>
          </a:pPr>
          <a:r>
            <a:rPr lang="el-GR" sz="1400" b="1" kern="1200" dirty="0" smtClean="0"/>
            <a:t>- Μειωμένη διαπραγματευτική</a:t>
          </a:r>
          <a:r>
            <a:rPr lang="el-GR" sz="1400" b="1" kern="1200" baseline="0" dirty="0" smtClean="0"/>
            <a:t> ικανότητα         </a:t>
          </a:r>
          <a:r>
            <a:rPr lang="el-GR" sz="1400" b="1" kern="1200" dirty="0" smtClean="0"/>
            <a:t>Χαμηλές τιμές</a:t>
          </a:r>
        </a:p>
        <a:p>
          <a:pPr lvl="0" algn="ctr" defTabSz="889000">
            <a:lnSpc>
              <a:spcPct val="90000"/>
            </a:lnSpc>
            <a:spcBef>
              <a:spcPct val="0"/>
            </a:spcBef>
            <a:spcAft>
              <a:spcPct val="35000"/>
            </a:spcAft>
          </a:pPr>
          <a:r>
            <a:rPr lang="el-GR" sz="1400" b="1" kern="1200" dirty="0" smtClean="0"/>
            <a:t>- Δυνατότητα Επέκτασης/ Διαθεσιμότητα</a:t>
          </a:r>
          <a:r>
            <a:rPr lang="el-GR" sz="1400" b="1" kern="1200" baseline="0" dirty="0" smtClean="0"/>
            <a:t> αδειών</a:t>
          </a:r>
        </a:p>
        <a:p>
          <a:pPr lvl="0" algn="ctr" defTabSz="889000">
            <a:lnSpc>
              <a:spcPct val="90000"/>
            </a:lnSpc>
            <a:spcBef>
              <a:spcPct val="0"/>
            </a:spcBef>
            <a:spcAft>
              <a:spcPct val="35000"/>
            </a:spcAft>
          </a:pPr>
          <a:r>
            <a:rPr lang="el-GR" sz="1400" b="1" kern="1200" baseline="0" dirty="0" smtClean="0"/>
            <a:t>- Απουσία οριζόντιας και κάθετης οργάνωσης </a:t>
          </a:r>
        </a:p>
        <a:p>
          <a:pPr lvl="0" algn="ctr" defTabSz="889000">
            <a:lnSpc>
              <a:spcPct val="90000"/>
            </a:lnSpc>
            <a:spcBef>
              <a:spcPct val="0"/>
            </a:spcBef>
            <a:spcAft>
              <a:spcPct val="35000"/>
            </a:spcAft>
          </a:pPr>
          <a:endParaRPr lang="el-GR" sz="1300" b="1" kern="1200" dirty="0"/>
        </a:p>
      </dsp:txBody>
      <dsp:txXfrm>
        <a:off x="6941880" y="640429"/>
        <a:ext cx="2629133" cy="2629133"/>
      </dsp:txXfrm>
    </dsp:sp>
    <dsp:sp modelId="{0C40F3AC-4E56-47BA-A6BD-FECC8FDB8FE0}">
      <dsp:nvSpPr>
        <dsp:cNvPr id="0" name=""/>
        <dsp:cNvSpPr/>
      </dsp:nvSpPr>
      <dsp:spPr>
        <a:xfrm>
          <a:off x="4110505" y="3471804"/>
          <a:ext cx="2629133" cy="2629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r>
            <a:rPr lang="el-GR" sz="2000" b="1" kern="1200" dirty="0" smtClean="0"/>
            <a:t>ΕΥΚΑΙΡΙΕΣ</a:t>
          </a:r>
        </a:p>
        <a:p>
          <a:pPr lvl="0" algn="ctr" defTabSz="889000">
            <a:lnSpc>
              <a:spcPct val="90000"/>
            </a:lnSpc>
            <a:spcBef>
              <a:spcPct val="0"/>
            </a:spcBef>
            <a:spcAft>
              <a:spcPct val="35000"/>
            </a:spcAft>
          </a:pPr>
          <a:r>
            <a:rPr lang="el-GR" sz="1300" b="1" kern="1200" dirty="0" smtClean="0"/>
            <a:t>- Πιστοποίηση</a:t>
          </a:r>
        </a:p>
        <a:p>
          <a:pPr lvl="0" algn="ctr" defTabSz="889000">
            <a:lnSpc>
              <a:spcPct val="90000"/>
            </a:lnSpc>
            <a:spcBef>
              <a:spcPct val="0"/>
            </a:spcBef>
            <a:spcAft>
              <a:spcPct val="35000"/>
            </a:spcAft>
          </a:pPr>
          <a:r>
            <a:rPr lang="el-GR" sz="1300" b="1" kern="1200" dirty="0" smtClean="0"/>
            <a:t>- Επιδοτήσεις για </a:t>
          </a:r>
          <a:r>
            <a:rPr lang="el-GR" sz="1300" b="1" kern="1200" dirty="0" err="1" smtClean="0"/>
            <a:t>αειφορική</a:t>
          </a:r>
          <a:r>
            <a:rPr lang="el-GR" sz="1300" b="1" kern="1200" dirty="0" smtClean="0"/>
            <a:t> ανάπτυξη</a:t>
          </a:r>
        </a:p>
        <a:p>
          <a:pPr lvl="0" algn="ctr" defTabSz="889000">
            <a:lnSpc>
              <a:spcPct val="90000"/>
            </a:lnSpc>
            <a:spcBef>
              <a:spcPct val="0"/>
            </a:spcBef>
            <a:spcAft>
              <a:spcPct val="35000"/>
            </a:spcAft>
          </a:pPr>
          <a:r>
            <a:rPr lang="el-GR" sz="1300" b="1" kern="1200" dirty="0" smtClean="0"/>
            <a:t>- Αύξηση ζήτησης-νέες αγορές &amp; νέοι καταναλωτές</a:t>
          </a:r>
        </a:p>
        <a:p>
          <a:pPr lvl="0" algn="ctr" defTabSz="889000">
            <a:lnSpc>
              <a:spcPct val="90000"/>
            </a:lnSpc>
            <a:spcBef>
              <a:spcPct val="0"/>
            </a:spcBef>
            <a:spcAft>
              <a:spcPct val="35000"/>
            </a:spcAft>
          </a:pPr>
          <a:r>
            <a:rPr lang="el-GR" sz="1300" b="1" kern="1200" dirty="0" smtClean="0"/>
            <a:t>- Δημιουργία προστιθέμενης αξίας/Διαφοροποίηση</a:t>
          </a:r>
        </a:p>
        <a:p>
          <a:pPr lvl="0" algn="ctr" defTabSz="889000">
            <a:lnSpc>
              <a:spcPct val="90000"/>
            </a:lnSpc>
            <a:spcBef>
              <a:spcPct val="0"/>
            </a:spcBef>
            <a:spcAft>
              <a:spcPct val="35000"/>
            </a:spcAft>
          </a:pPr>
          <a:r>
            <a:rPr lang="el-GR" sz="1300" b="1" kern="1200" dirty="0" smtClean="0"/>
            <a:t>- </a:t>
          </a:r>
          <a:r>
            <a:rPr lang="el-GR" sz="1300" b="1" kern="1200" dirty="0" err="1" smtClean="0"/>
            <a:t>Χωροθέτηση</a:t>
          </a:r>
          <a:r>
            <a:rPr lang="el-GR" sz="1300" b="1" kern="1200" dirty="0" smtClean="0"/>
            <a:t> περιοχών οργανωμένης ανάπτυξης υδατοκαλλιεργειών</a:t>
          </a:r>
        </a:p>
        <a:p>
          <a:pPr lvl="0" algn="ctr" defTabSz="889000">
            <a:lnSpc>
              <a:spcPct val="90000"/>
            </a:lnSpc>
            <a:spcBef>
              <a:spcPct val="0"/>
            </a:spcBef>
            <a:spcAft>
              <a:spcPct val="35000"/>
            </a:spcAft>
          </a:pPr>
          <a:endParaRPr lang="el-GR" sz="1100" kern="1200" dirty="0"/>
        </a:p>
      </dsp:txBody>
      <dsp:txXfrm>
        <a:off x="4110505" y="3471804"/>
        <a:ext cx="2629133" cy="2629133"/>
      </dsp:txXfrm>
    </dsp:sp>
    <dsp:sp modelId="{E8D5A943-9B31-4535-9669-393A8F84D118}">
      <dsp:nvSpPr>
        <dsp:cNvPr id="0" name=""/>
        <dsp:cNvSpPr/>
      </dsp:nvSpPr>
      <dsp:spPr>
        <a:xfrm>
          <a:off x="6941880" y="3471804"/>
          <a:ext cx="2629133" cy="2629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r>
            <a:rPr lang="el-GR" sz="2000" b="1" kern="1200" dirty="0" smtClean="0"/>
            <a:t>ΑΠΕΙΛΕΣ</a:t>
          </a:r>
        </a:p>
        <a:p>
          <a:pPr lvl="0" algn="ctr" defTabSz="889000">
            <a:lnSpc>
              <a:spcPct val="90000"/>
            </a:lnSpc>
            <a:spcBef>
              <a:spcPct val="0"/>
            </a:spcBef>
            <a:spcAft>
              <a:spcPct val="35000"/>
            </a:spcAft>
          </a:pPr>
          <a:r>
            <a:rPr lang="el-GR" sz="1400" b="1" kern="1200" dirty="0" smtClean="0"/>
            <a:t>- Επιβλαβή φύκια</a:t>
          </a:r>
          <a:r>
            <a:rPr lang="en-GB" sz="1400" b="1" kern="1200" dirty="0" smtClean="0"/>
            <a:t>/</a:t>
          </a:r>
          <a:r>
            <a:rPr lang="el-GR" sz="1400" b="1" kern="1200" dirty="0" smtClean="0"/>
            <a:t>ποιότητα</a:t>
          </a:r>
          <a:r>
            <a:rPr lang="el-GR" sz="1400" b="1" kern="1200" baseline="0" dirty="0" smtClean="0"/>
            <a:t> νερού</a:t>
          </a:r>
        </a:p>
        <a:p>
          <a:pPr lvl="0" algn="ctr" defTabSz="889000">
            <a:lnSpc>
              <a:spcPct val="90000"/>
            </a:lnSpc>
            <a:spcBef>
              <a:spcPct val="0"/>
            </a:spcBef>
            <a:spcAft>
              <a:spcPct val="35000"/>
            </a:spcAft>
          </a:pPr>
          <a:r>
            <a:rPr lang="el-GR" sz="1400" b="1" kern="1200" dirty="0" smtClean="0"/>
            <a:t>- Κλιματική</a:t>
          </a:r>
          <a:r>
            <a:rPr lang="el-GR" sz="1400" b="1" kern="1200" baseline="0" dirty="0" smtClean="0"/>
            <a:t> αλλαγή</a:t>
          </a:r>
        </a:p>
        <a:p>
          <a:pPr lvl="0" algn="ctr" defTabSz="889000">
            <a:lnSpc>
              <a:spcPct val="90000"/>
            </a:lnSpc>
            <a:spcBef>
              <a:spcPct val="0"/>
            </a:spcBef>
            <a:spcAft>
              <a:spcPct val="35000"/>
            </a:spcAft>
          </a:pPr>
          <a:r>
            <a:rPr lang="el-GR" sz="1400" b="1" kern="1200" dirty="0" smtClean="0"/>
            <a:t>- Επίδραση καιρικών συνθηκών</a:t>
          </a:r>
        </a:p>
        <a:p>
          <a:pPr lvl="0" algn="ctr" defTabSz="889000">
            <a:lnSpc>
              <a:spcPct val="90000"/>
            </a:lnSpc>
            <a:spcBef>
              <a:spcPct val="0"/>
            </a:spcBef>
            <a:spcAft>
              <a:spcPct val="35000"/>
            </a:spcAft>
          </a:pPr>
          <a:r>
            <a:rPr lang="el-GR" sz="1400" b="1" kern="1200" dirty="0" smtClean="0"/>
            <a:t>- Ασθένειες/άγρια είδη</a:t>
          </a:r>
        </a:p>
        <a:p>
          <a:pPr lvl="0" algn="ctr" defTabSz="889000">
            <a:lnSpc>
              <a:spcPct val="90000"/>
            </a:lnSpc>
            <a:spcBef>
              <a:spcPct val="0"/>
            </a:spcBef>
            <a:spcAft>
              <a:spcPct val="35000"/>
            </a:spcAft>
          </a:pPr>
          <a:r>
            <a:rPr lang="el-GR" sz="1400" b="1" kern="1200" dirty="0" smtClean="0"/>
            <a:t>- Εξωτερικοί παράγοντες </a:t>
          </a:r>
          <a:r>
            <a:rPr lang="en-US" sz="1400" b="1" kern="1200" dirty="0" smtClean="0"/>
            <a:t>(</a:t>
          </a:r>
          <a:r>
            <a:rPr lang="el-GR" sz="1400" b="1" kern="1200" dirty="0" smtClean="0"/>
            <a:t>πχ </a:t>
          </a:r>
          <a:r>
            <a:rPr lang="en-US" sz="1400" b="1" kern="1200" dirty="0" smtClean="0"/>
            <a:t>Covid19)</a:t>
          </a:r>
          <a:endParaRPr lang="el-GR" sz="1400" b="1" kern="1200" dirty="0" smtClean="0"/>
        </a:p>
        <a:p>
          <a:pPr lvl="0" algn="ctr" defTabSz="889000">
            <a:lnSpc>
              <a:spcPct val="90000"/>
            </a:lnSpc>
            <a:spcBef>
              <a:spcPct val="0"/>
            </a:spcBef>
            <a:spcAft>
              <a:spcPct val="35000"/>
            </a:spcAft>
          </a:pPr>
          <a:endParaRPr lang="el-GR" sz="1200" kern="1200" baseline="0" dirty="0" smtClean="0"/>
        </a:p>
        <a:p>
          <a:pPr lvl="0" algn="ctr" defTabSz="889000">
            <a:lnSpc>
              <a:spcPct val="90000"/>
            </a:lnSpc>
            <a:spcBef>
              <a:spcPct val="0"/>
            </a:spcBef>
            <a:spcAft>
              <a:spcPct val="35000"/>
            </a:spcAft>
          </a:pPr>
          <a:endParaRPr lang="el-GR" sz="1200" kern="1200" baseline="0" dirty="0" smtClean="0"/>
        </a:p>
        <a:p>
          <a:pPr lvl="0" algn="ctr" defTabSz="889000">
            <a:lnSpc>
              <a:spcPct val="90000"/>
            </a:lnSpc>
            <a:spcBef>
              <a:spcPct val="0"/>
            </a:spcBef>
            <a:spcAft>
              <a:spcPct val="35000"/>
            </a:spcAft>
          </a:pPr>
          <a:endParaRPr lang="el-GR" sz="1200" kern="1200" dirty="0"/>
        </a:p>
      </dsp:txBody>
      <dsp:txXfrm>
        <a:off x="6941880" y="3471804"/>
        <a:ext cx="2629133" cy="262913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E4FFA2D-F331-4425-92CD-69949A78E7B2}" type="datetimeFigureOut">
              <a:rPr lang="el-GR" smtClean="0"/>
              <a:pPr/>
              <a:t>9/9/2021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8283DEC-50C6-40FF-9F89-07DA16E5640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FFA2D-F331-4425-92CD-69949A78E7B2}" type="datetimeFigureOut">
              <a:rPr lang="el-GR" smtClean="0"/>
              <a:pPr/>
              <a:t>9/9/2021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83DEC-50C6-40FF-9F89-07DA16E5640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397" y="0"/>
            <a:ext cx="9144793" cy="6957391"/>
          </a:xfrm>
          <a:prstGeom prst="rect">
            <a:avLst/>
          </a:prstGeom>
        </p:spPr>
      </p:pic>
      <p:sp>
        <p:nvSpPr>
          <p:cNvPr id="2" name="Τίτλος 1"/>
          <p:cNvSpPr>
            <a:spLocks noGrp="1"/>
          </p:cNvSpPr>
          <p:nvPr>
            <p:ph type="ctrTitle"/>
          </p:nvPr>
        </p:nvSpPr>
        <p:spPr>
          <a:xfrm>
            <a:off x="0" y="1424086"/>
            <a:ext cx="9144000" cy="2065637"/>
          </a:xfrm>
          <a:solidFill>
            <a:srgbClr val="FDFB9B"/>
          </a:solidFill>
        </p:spPr>
        <p:txBody>
          <a:bodyPr>
            <a:normAutofit/>
          </a:bodyPr>
          <a:lstStyle/>
          <a:p>
            <a:r>
              <a:rPr lang="el-GR" sz="2325" dirty="0"/>
              <a:t>Ημερίδα: «</a:t>
            </a:r>
            <a:r>
              <a:rPr lang="el-GR" sz="2325" i="1" dirty="0"/>
              <a:t>Βιώσιμη Ανάπτυξη και Καλές Πρακτικές στις </a:t>
            </a:r>
            <a:r>
              <a:rPr lang="el-GR" sz="2325" i="1" dirty="0" err="1"/>
              <a:t>Μυδοκαλλιέργειες</a:t>
            </a:r>
            <a:r>
              <a:rPr lang="el-GR" sz="2325" i="1" dirty="0"/>
              <a:t>»</a:t>
            </a:r>
            <a:br>
              <a:rPr lang="el-GR" sz="2325" i="1" dirty="0"/>
            </a:br>
            <a:r>
              <a:rPr lang="el-GR" sz="2325" i="1" dirty="0"/>
              <a:t/>
            </a:r>
            <a:br>
              <a:rPr lang="el-GR" sz="2325" i="1" dirty="0"/>
            </a:br>
            <a:r>
              <a:rPr lang="el-GR" sz="5025" i="1" baseline="30000" dirty="0" smtClean="0">
                <a:latin typeface="+mn-lt"/>
              </a:rPr>
              <a:t>Έμφαση </a:t>
            </a:r>
            <a:r>
              <a:rPr lang="el-GR" sz="5025" i="1" baseline="30000" dirty="0" smtClean="0">
                <a:latin typeface="+mn-lt"/>
              </a:rPr>
              <a:t>σε προϊόντα </a:t>
            </a:r>
            <a:r>
              <a:rPr lang="el-GR" sz="5025" i="1" baseline="30000" dirty="0">
                <a:latin typeface="+mn-lt"/>
              </a:rPr>
              <a:t>υψηλής προστιθέμενης αξίας </a:t>
            </a:r>
            <a:r>
              <a:rPr lang="el-GR" sz="5025" i="1" dirty="0" smtClean="0"/>
              <a:t> </a:t>
            </a:r>
            <a:endParaRPr lang="el-GR" sz="5025" dirty="0"/>
          </a:p>
        </p:txBody>
      </p:sp>
      <p:sp>
        <p:nvSpPr>
          <p:cNvPr id="3" name="Υπότιτλος 2"/>
          <p:cNvSpPr>
            <a:spLocks noGrp="1"/>
          </p:cNvSpPr>
          <p:nvPr>
            <p:ph type="subTitle" idx="1"/>
          </p:nvPr>
        </p:nvSpPr>
        <p:spPr>
          <a:xfrm>
            <a:off x="1226975" y="4188595"/>
            <a:ext cx="6858000" cy="1241822"/>
          </a:xfrm>
          <a:solidFill>
            <a:srgbClr val="FDFB9B"/>
          </a:solidFill>
        </p:spPr>
        <p:txBody>
          <a:bodyPr>
            <a:normAutofit fontScale="25000" lnSpcReduction="20000"/>
          </a:bodyPr>
          <a:lstStyle/>
          <a:p>
            <a:endParaRPr lang="el-GR" b="1" i="1" dirty="0" smtClean="0">
              <a:solidFill>
                <a:schemeClr val="tx1"/>
              </a:solidFill>
            </a:endParaRPr>
          </a:p>
          <a:p>
            <a:r>
              <a:rPr lang="el-GR" sz="6200" b="1" i="1" dirty="0" smtClean="0">
                <a:solidFill>
                  <a:schemeClr val="tx1"/>
                </a:solidFill>
              </a:rPr>
              <a:t>Δρ. Ουρανία </a:t>
            </a:r>
            <a:r>
              <a:rPr lang="el-GR" sz="6200" b="1" i="1" dirty="0" err="1" smtClean="0">
                <a:solidFill>
                  <a:schemeClr val="tx1"/>
                </a:solidFill>
              </a:rPr>
              <a:t>Νόττα</a:t>
            </a:r>
            <a:r>
              <a:rPr lang="el-GR" sz="6200" b="1" i="1" dirty="0" smtClean="0">
                <a:solidFill>
                  <a:schemeClr val="tx1"/>
                </a:solidFill>
              </a:rPr>
              <a:t>, Διεθνές Πανεπιστήμιο Ελλάδας</a:t>
            </a:r>
          </a:p>
          <a:p>
            <a:r>
              <a:rPr lang="el-GR" sz="6200" b="1" i="1" dirty="0" smtClean="0">
                <a:solidFill>
                  <a:schemeClr val="tx1"/>
                </a:solidFill>
              </a:rPr>
              <a:t>Δρ. Ασπασία </a:t>
            </a:r>
            <a:r>
              <a:rPr lang="el-GR" sz="6200" b="1" i="1" dirty="0" err="1" smtClean="0">
                <a:solidFill>
                  <a:schemeClr val="tx1"/>
                </a:solidFill>
              </a:rPr>
              <a:t>Βλάχβεη</a:t>
            </a:r>
            <a:r>
              <a:rPr lang="el-GR" sz="6200" b="1" i="1" dirty="0" smtClean="0">
                <a:solidFill>
                  <a:schemeClr val="tx1"/>
                </a:solidFill>
              </a:rPr>
              <a:t>, Πανεπιστήμιο </a:t>
            </a:r>
            <a:r>
              <a:rPr lang="el-GR" sz="6200" b="1" i="1" dirty="0">
                <a:solidFill>
                  <a:schemeClr val="tx1"/>
                </a:solidFill>
              </a:rPr>
              <a:t>Δ</a:t>
            </a:r>
            <a:r>
              <a:rPr lang="el-GR" sz="6200" b="1" i="1" dirty="0" smtClean="0">
                <a:solidFill>
                  <a:schemeClr val="tx1"/>
                </a:solidFill>
              </a:rPr>
              <a:t>υτικής Μακεδονίας</a:t>
            </a:r>
          </a:p>
          <a:p>
            <a:endParaRPr lang="el-GR" b="1" i="1" dirty="0"/>
          </a:p>
          <a:p>
            <a:endParaRPr lang="el-GR" b="1" i="1" dirty="0" smtClean="0"/>
          </a:p>
          <a:p>
            <a:r>
              <a:rPr lang="el-GR" sz="7200" b="1" i="1" dirty="0" smtClean="0"/>
              <a:t>Παρασκευή, 10 Σεπτεμβρίου 2021</a:t>
            </a:r>
            <a:endParaRPr lang="el-GR" sz="7200" dirty="0"/>
          </a:p>
        </p:txBody>
      </p:sp>
    </p:spTree>
    <p:extLst>
      <p:ext uri="{BB962C8B-B14F-4D97-AF65-F5344CB8AC3E}">
        <p14:creationId xmlns:p14="http://schemas.microsoft.com/office/powerpoint/2010/main" xmlns="" val="3596268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994122"/>
          </a:xfrm>
          <a:solidFill>
            <a:schemeClr val="accent1">
              <a:lumMod val="20000"/>
              <a:lumOff val="80000"/>
            </a:schemeClr>
          </a:solidFill>
        </p:spPr>
        <p:txBody>
          <a:bodyPr/>
          <a:lstStyle/>
          <a:p>
            <a:r>
              <a:rPr lang="el-GR" dirty="0" smtClean="0"/>
              <a:t>Καθετοποίηση παραγωγής </a:t>
            </a:r>
            <a:endParaRPr lang="el-GR" dirty="0"/>
          </a:p>
        </p:txBody>
      </p:sp>
      <p:sp>
        <p:nvSpPr>
          <p:cNvPr id="3" name="Θέση περιεχομένου 2"/>
          <p:cNvSpPr>
            <a:spLocks noGrp="1"/>
          </p:cNvSpPr>
          <p:nvPr>
            <p:ph idx="1"/>
          </p:nvPr>
        </p:nvSpPr>
        <p:spPr>
          <a:xfrm>
            <a:off x="457200" y="1340769"/>
            <a:ext cx="8229600" cy="4176464"/>
          </a:xfrm>
        </p:spPr>
        <p:txBody>
          <a:bodyPr>
            <a:normAutofit fontScale="92500" lnSpcReduction="10000"/>
          </a:bodyPr>
          <a:lstStyle/>
          <a:p>
            <a:pPr marL="0" indent="0">
              <a:buNone/>
            </a:pPr>
            <a:r>
              <a:rPr lang="el-GR" dirty="0" smtClean="0"/>
              <a:t>Δημιουργία διαφοροποιημένων προϊόντων υψηλής προστιθέμενης αξίας μέσω των διαδικασιών:</a:t>
            </a:r>
          </a:p>
          <a:p>
            <a:pPr>
              <a:buFontTx/>
              <a:buChar char="-"/>
            </a:pPr>
            <a:r>
              <a:rPr lang="el-GR" sz="2600" dirty="0" smtClean="0"/>
              <a:t>Της Τυποποίησης</a:t>
            </a:r>
          </a:p>
          <a:p>
            <a:pPr>
              <a:buFontTx/>
              <a:buChar char="-"/>
            </a:pPr>
            <a:r>
              <a:rPr lang="el-GR" sz="2600" dirty="0" smtClean="0"/>
              <a:t>Της Μεταποίησης, </a:t>
            </a:r>
          </a:p>
          <a:p>
            <a:pPr>
              <a:buFontTx/>
              <a:buChar char="-"/>
            </a:pPr>
            <a:r>
              <a:rPr lang="el-GR" sz="2600" dirty="0" smtClean="0"/>
              <a:t>Της Συσκευασίας</a:t>
            </a:r>
          </a:p>
          <a:p>
            <a:pPr>
              <a:buFontTx/>
              <a:buChar char="-"/>
            </a:pPr>
            <a:r>
              <a:rPr lang="el-GR" sz="2600" dirty="0" smtClean="0"/>
              <a:t>Της Δημιουργίας επωνυμίας- </a:t>
            </a:r>
            <a:r>
              <a:rPr lang="en-US" sz="2600" dirty="0" smtClean="0"/>
              <a:t>brand name</a:t>
            </a:r>
            <a:endParaRPr lang="el-GR" sz="2600" dirty="0" smtClean="0"/>
          </a:p>
          <a:p>
            <a:pPr>
              <a:buFontTx/>
              <a:buChar char="-"/>
            </a:pPr>
            <a:r>
              <a:rPr lang="el-GR" sz="2600" dirty="0" smtClean="0"/>
              <a:t>Της Δημιουργίας καινοτόμων </a:t>
            </a:r>
            <a:r>
              <a:rPr lang="el-GR" sz="2600" dirty="0" err="1" smtClean="0"/>
              <a:t>προιόντων</a:t>
            </a:r>
            <a:r>
              <a:rPr lang="el-GR" sz="2600" dirty="0" smtClean="0"/>
              <a:t> έτοιμων προς κατανάλωση</a:t>
            </a:r>
          </a:p>
          <a:p>
            <a:pPr>
              <a:buFontTx/>
              <a:buChar char="-"/>
            </a:pPr>
            <a:r>
              <a:rPr lang="el-GR" sz="2600" dirty="0" smtClean="0"/>
              <a:t>Της δημιουργίας διαφορετικών καναλιών παραγωγής και διάθεσης τελικών </a:t>
            </a:r>
            <a:r>
              <a:rPr lang="el-GR" sz="2600" dirty="0" err="1" smtClean="0"/>
              <a:t>προιόντων</a:t>
            </a:r>
            <a:endParaRPr lang="el-GR" sz="2600" dirty="0" smtClean="0"/>
          </a:p>
          <a:p>
            <a:pPr marL="0" indent="0">
              <a:buNone/>
            </a:pPr>
            <a:endParaRPr lang="el-GR" dirty="0" smtClean="0"/>
          </a:p>
          <a:p>
            <a:pPr marL="0" indent="0">
              <a:buNone/>
            </a:pPr>
            <a:endParaRPr lang="el-GR" dirty="0" smtClean="0"/>
          </a:p>
          <a:p>
            <a:pPr marL="0" indent="0">
              <a:buNone/>
            </a:pPr>
            <a:endParaRPr lang="el-GR" dirty="0" smtClean="0"/>
          </a:p>
          <a:p>
            <a:pPr marL="0" indent="0">
              <a:buNone/>
            </a:pPr>
            <a:endParaRPr lang="el-GR" dirty="0"/>
          </a:p>
        </p:txBody>
      </p:sp>
      <p:pic>
        <p:nvPicPr>
          <p:cNvPr id="4" name="Εικόνα 3"/>
          <p:cNvPicPr>
            <a:picLocks noChangeAspect="1"/>
          </p:cNvPicPr>
          <p:nvPr/>
        </p:nvPicPr>
        <p:blipFill>
          <a:blip r:embed="rId2" cstate="print"/>
          <a:stretch>
            <a:fillRect/>
          </a:stretch>
        </p:blipFill>
        <p:spPr>
          <a:xfrm>
            <a:off x="240416" y="6422098"/>
            <a:ext cx="8663167" cy="871804"/>
          </a:xfrm>
          <a:prstGeom prst="rect">
            <a:avLst/>
          </a:prstGeom>
        </p:spPr>
      </p:pic>
    </p:spTree>
    <p:extLst>
      <p:ext uri="{BB962C8B-B14F-4D97-AF65-F5344CB8AC3E}">
        <p14:creationId xmlns:p14="http://schemas.microsoft.com/office/powerpoint/2010/main" xmlns="" val="1924495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stretch>
            <a:fillRect/>
          </a:stretch>
        </p:blipFill>
        <p:spPr>
          <a:xfrm>
            <a:off x="6588224" y="3500438"/>
            <a:ext cx="2768585" cy="3177065"/>
          </a:xfrm>
          <a:prstGeom prst="rect">
            <a:avLst/>
          </a:prstGeom>
        </p:spPr>
      </p:pic>
      <p:sp>
        <p:nvSpPr>
          <p:cNvPr id="2" name="Τίτλος 1"/>
          <p:cNvSpPr>
            <a:spLocks noGrp="1"/>
          </p:cNvSpPr>
          <p:nvPr>
            <p:ph type="title"/>
          </p:nvPr>
        </p:nvSpPr>
        <p:spPr>
          <a:xfrm>
            <a:off x="0" y="274638"/>
            <a:ext cx="9144000" cy="994122"/>
          </a:xfrm>
          <a:solidFill>
            <a:schemeClr val="accent1">
              <a:lumMod val="20000"/>
              <a:lumOff val="80000"/>
            </a:schemeClr>
          </a:solidFill>
        </p:spPr>
        <p:txBody>
          <a:bodyPr/>
          <a:lstStyle/>
          <a:p>
            <a:r>
              <a:rPr lang="el-GR" dirty="0" smtClean="0"/>
              <a:t>ΚΑΛΕΣ ΠΡΑΚΤΙΚΕΣ</a:t>
            </a:r>
            <a:endParaRPr lang="el-GR" dirty="0"/>
          </a:p>
        </p:txBody>
      </p:sp>
      <p:sp>
        <p:nvSpPr>
          <p:cNvPr id="3" name="Θέση περιεχομένου 2"/>
          <p:cNvSpPr>
            <a:spLocks noGrp="1"/>
          </p:cNvSpPr>
          <p:nvPr>
            <p:ph idx="1"/>
          </p:nvPr>
        </p:nvSpPr>
        <p:spPr>
          <a:xfrm>
            <a:off x="107504" y="1600200"/>
            <a:ext cx="7128792" cy="4525963"/>
          </a:xfrm>
        </p:spPr>
        <p:txBody>
          <a:bodyPr>
            <a:normAutofit fontScale="62500" lnSpcReduction="20000"/>
          </a:bodyPr>
          <a:lstStyle/>
          <a:p>
            <a:pPr marL="0" indent="0">
              <a:buNone/>
            </a:pPr>
            <a:r>
              <a:rPr lang="el-GR" sz="3400" b="1" dirty="0" smtClean="0"/>
              <a:t>Διαφοροποίηση</a:t>
            </a:r>
          </a:p>
          <a:p>
            <a:r>
              <a:rPr lang="el-GR" dirty="0" smtClean="0"/>
              <a:t>Η </a:t>
            </a:r>
            <a:r>
              <a:rPr lang="el-GR" dirty="0"/>
              <a:t>Ι</a:t>
            </a:r>
            <a:r>
              <a:rPr lang="el-GR" dirty="0" smtClean="0"/>
              <a:t>σπανία έχει κατακτήσει ηγετική θέση στην παγκόσμια αγορά λόγω της ικανότητάς της να αναπτύξει μια σύγχρονη μεταποιητική βιομηχανία μυδιών.  Παρακολουθώντας τις αλλαγές των καταναλωτικών προτύπων και επιθυμιών, έχει καταφέρει να δημιουργήσει προϊόντα υψηλής προστιθέμενης αξίας που απευθύνονται στον τελικό καταναλωτή και περιλαμβάνουν από</a:t>
            </a:r>
            <a:r>
              <a:rPr lang="en-US" dirty="0" smtClean="0"/>
              <a:t> </a:t>
            </a:r>
            <a:r>
              <a:rPr lang="el-GR" dirty="0" smtClean="0"/>
              <a:t>κατεψυγμένα, βρασμένα, κονσερβοποιημένα μύδια, μέχρι έτοιμα γεύματα για άμεση κατανάλωση στο σπίτι.</a:t>
            </a:r>
            <a:endParaRPr lang="el-GR" dirty="0"/>
          </a:p>
          <a:p>
            <a:endParaRPr lang="el-GR" dirty="0" smtClean="0"/>
          </a:p>
          <a:p>
            <a:r>
              <a:rPr lang="el-GR" dirty="0" smtClean="0"/>
              <a:t>Παραγωγοί από τις άλλες ευρωπαϊκές χώρες μπορούν να ακολουθήσουν το παράδειγμα της Ισπανίας και να διαφοροποιήσουν τα </a:t>
            </a:r>
            <a:r>
              <a:rPr lang="el-GR" dirty="0" smtClean="0"/>
              <a:t>προϊόντα τους προσφέροντας </a:t>
            </a:r>
            <a:r>
              <a:rPr lang="el-GR" dirty="0" smtClean="0"/>
              <a:t>όχι μόνο φρέσκα ή κατεψυγμένα αλλά και κονσερβοποιημένα </a:t>
            </a:r>
            <a:r>
              <a:rPr lang="el-GR" dirty="0" err="1" smtClean="0"/>
              <a:t>προιόντα</a:t>
            </a:r>
            <a:r>
              <a:rPr lang="el-GR" dirty="0" smtClean="0"/>
              <a:t> ή ακόμη και έτοιμα γεύματα</a:t>
            </a:r>
            <a:endParaRPr lang="el-GR" dirty="0"/>
          </a:p>
        </p:txBody>
      </p:sp>
      <p:pic>
        <p:nvPicPr>
          <p:cNvPr id="4" name="Εικόνα 3"/>
          <p:cNvPicPr>
            <a:picLocks noChangeAspect="1"/>
          </p:cNvPicPr>
          <p:nvPr/>
        </p:nvPicPr>
        <p:blipFill>
          <a:blip r:embed="rId3" cstate="print"/>
          <a:stretch>
            <a:fillRect/>
          </a:stretch>
        </p:blipFill>
        <p:spPr>
          <a:xfrm>
            <a:off x="323528" y="6338503"/>
            <a:ext cx="8663167" cy="871804"/>
          </a:xfrm>
          <a:prstGeom prst="rect">
            <a:avLst/>
          </a:prstGeom>
        </p:spPr>
      </p:pic>
      <p:pic>
        <p:nvPicPr>
          <p:cNvPr id="6" name="Εικόνα 5"/>
          <p:cNvPicPr>
            <a:picLocks noChangeAspect="1"/>
          </p:cNvPicPr>
          <p:nvPr/>
        </p:nvPicPr>
        <p:blipFill>
          <a:blip r:embed="rId4" cstate="print"/>
          <a:stretch>
            <a:fillRect/>
          </a:stretch>
        </p:blipFill>
        <p:spPr>
          <a:xfrm>
            <a:off x="7164289" y="1410009"/>
            <a:ext cx="1979712" cy="2002419"/>
          </a:xfrm>
          <a:prstGeom prst="rect">
            <a:avLst/>
          </a:prstGeom>
        </p:spPr>
      </p:pic>
      <p:pic>
        <p:nvPicPr>
          <p:cNvPr id="1026" name="Picture 2" descr="Tesco Cooked Mussels 400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15206" y="857232"/>
            <a:ext cx="1974883" cy="23574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816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7" name="Θέση περιεχομένου 6"/>
          <p:cNvPicPr>
            <a:picLocks noGrp="1" noChangeAspect="1"/>
          </p:cNvPicPr>
          <p:nvPr>
            <p:ph idx="1"/>
          </p:nvPr>
        </p:nvPicPr>
        <p:blipFill>
          <a:blip r:embed="rId2" cstate="print"/>
          <a:stretch>
            <a:fillRect/>
          </a:stretch>
        </p:blipFill>
        <p:spPr>
          <a:xfrm>
            <a:off x="2629343" y="-298397"/>
            <a:ext cx="3394423" cy="3394423"/>
          </a:xfrm>
          <a:prstGeom prst="rect">
            <a:avLst/>
          </a:prstGeom>
        </p:spPr>
      </p:pic>
      <p:pic>
        <p:nvPicPr>
          <p:cNvPr id="4" name="Εικόνα 3"/>
          <p:cNvPicPr>
            <a:picLocks noChangeAspect="1"/>
          </p:cNvPicPr>
          <p:nvPr/>
        </p:nvPicPr>
        <p:blipFill>
          <a:blip r:embed="rId3" cstate="print"/>
          <a:stretch>
            <a:fillRect/>
          </a:stretch>
        </p:blipFill>
        <p:spPr>
          <a:xfrm>
            <a:off x="6500826" y="2660706"/>
            <a:ext cx="2643174" cy="4077439"/>
          </a:xfrm>
          <a:prstGeom prst="rect">
            <a:avLst/>
          </a:prstGeom>
        </p:spPr>
      </p:pic>
      <p:pic>
        <p:nvPicPr>
          <p:cNvPr id="5" name="Εικόνα 4"/>
          <p:cNvPicPr>
            <a:picLocks noChangeAspect="1"/>
          </p:cNvPicPr>
          <p:nvPr/>
        </p:nvPicPr>
        <p:blipFill>
          <a:blip r:embed="rId4" cstate="print"/>
          <a:stretch>
            <a:fillRect/>
          </a:stretch>
        </p:blipFill>
        <p:spPr>
          <a:xfrm>
            <a:off x="-2185" y="181924"/>
            <a:ext cx="2739008" cy="2478782"/>
          </a:xfrm>
          <a:prstGeom prst="rect">
            <a:avLst/>
          </a:prstGeom>
        </p:spPr>
      </p:pic>
      <p:pic>
        <p:nvPicPr>
          <p:cNvPr id="6" name="Εικόνα 5"/>
          <p:cNvPicPr>
            <a:picLocks noChangeAspect="1"/>
          </p:cNvPicPr>
          <p:nvPr/>
        </p:nvPicPr>
        <p:blipFill>
          <a:blip r:embed="rId5" cstate="print"/>
          <a:stretch>
            <a:fillRect/>
          </a:stretch>
        </p:blipFill>
        <p:spPr>
          <a:xfrm>
            <a:off x="18029" y="4509120"/>
            <a:ext cx="2762250" cy="2762250"/>
          </a:xfrm>
          <a:prstGeom prst="rect">
            <a:avLst/>
          </a:prstGeom>
        </p:spPr>
      </p:pic>
      <p:pic>
        <p:nvPicPr>
          <p:cNvPr id="8" name="Εικόνα 7"/>
          <p:cNvPicPr>
            <a:picLocks noChangeAspect="1"/>
          </p:cNvPicPr>
          <p:nvPr/>
        </p:nvPicPr>
        <p:blipFill>
          <a:blip r:embed="rId6" cstate="print"/>
          <a:stretch>
            <a:fillRect/>
          </a:stretch>
        </p:blipFill>
        <p:spPr>
          <a:xfrm>
            <a:off x="6470895" y="188640"/>
            <a:ext cx="2143125" cy="2143125"/>
          </a:xfrm>
          <a:prstGeom prst="rect">
            <a:avLst/>
          </a:prstGeom>
        </p:spPr>
      </p:pic>
      <p:pic>
        <p:nvPicPr>
          <p:cNvPr id="9" name="Εικόνα 8"/>
          <p:cNvPicPr>
            <a:picLocks noChangeAspect="1"/>
          </p:cNvPicPr>
          <p:nvPr/>
        </p:nvPicPr>
        <p:blipFill>
          <a:blip r:embed="rId7" cstate="print"/>
          <a:stretch>
            <a:fillRect/>
          </a:stretch>
        </p:blipFill>
        <p:spPr>
          <a:xfrm>
            <a:off x="86854" y="2996952"/>
            <a:ext cx="2674987" cy="2002419"/>
          </a:xfrm>
          <a:prstGeom prst="rect">
            <a:avLst/>
          </a:prstGeom>
        </p:spPr>
      </p:pic>
      <p:pic>
        <p:nvPicPr>
          <p:cNvPr id="12" name="Picture 2" descr="https://yourspanishcorner.com/6968-thickbox_default/mussels-in-pickled-sauce-1318-galica.jpg"/>
          <p:cNvPicPr>
            <a:picLocks noChangeAspect="1" noChangeArrowheads="1"/>
          </p:cNvPicPr>
          <p:nvPr/>
        </p:nvPicPr>
        <p:blipFill>
          <a:blip r:embed="rId8" cstate="print"/>
          <a:srcRect/>
          <a:stretch>
            <a:fillRect/>
          </a:stretch>
        </p:blipFill>
        <p:spPr bwMode="auto">
          <a:xfrm>
            <a:off x="2857488" y="4143380"/>
            <a:ext cx="3416293" cy="3000372"/>
          </a:xfrm>
          <a:prstGeom prst="rect">
            <a:avLst/>
          </a:prstGeom>
          <a:noFill/>
        </p:spPr>
      </p:pic>
      <p:pic>
        <p:nvPicPr>
          <p:cNvPr id="2050" name="Picture 2" descr="Amazon.com : Triton Mussels in Vinegar with Peppers : Grocery &amp;amp; Gourmet Food"/>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736823" y="2300441"/>
            <a:ext cx="2987305" cy="215096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Εικόνα 2"/>
          <p:cNvPicPr>
            <a:picLocks noChangeAspect="1"/>
          </p:cNvPicPr>
          <p:nvPr/>
        </p:nvPicPr>
        <p:blipFill>
          <a:blip r:embed="rId10" cstate="print"/>
          <a:stretch>
            <a:fillRect/>
          </a:stretch>
        </p:blipFill>
        <p:spPr>
          <a:xfrm>
            <a:off x="5216252" y="2135695"/>
            <a:ext cx="1545530" cy="2408618"/>
          </a:xfrm>
          <a:prstGeom prst="rect">
            <a:avLst/>
          </a:prstGeom>
        </p:spPr>
      </p:pic>
    </p:spTree>
    <p:extLst>
      <p:ext uri="{BB962C8B-B14F-4D97-AF65-F5344CB8AC3E}">
        <p14:creationId xmlns:p14="http://schemas.microsoft.com/office/powerpoint/2010/main" xmlns="" val="4061311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stretch>
            <a:fillRect/>
          </a:stretch>
        </p:blipFill>
        <p:spPr>
          <a:xfrm>
            <a:off x="5148064" y="1157799"/>
            <a:ext cx="5292081" cy="5001419"/>
          </a:xfrm>
          <a:prstGeom prst="rect">
            <a:avLst/>
          </a:prstGeom>
        </p:spPr>
      </p:pic>
      <p:sp>
        <p:nvSpPr>
          <p:cNvPr id="2" name="Τίτλος 1"/>
          <p:cNvSpPr>
            <a:spLocks noGrp="1"/>
          </p:cNvSpPr>
          <p:nvPr>
            <p:ph type="title"/>
          </p:nvPr>
        </p:nvSpPr>
        <p:spPr>
          <a:xfrm>
            <a:off x="0" y="274638"/>
            <a:ext cx="9144000" cy="850106"/>
          </a:xfrm>
          <a:solidFill>
            <a:schemeClr val="accent1">
              <a:lumMod val="20000"/>
              <a:lumOff val="80000"/>
            </a:schemeClr>
          </a:solidFill>
        </p:spPr>
        <p:txBody>
          <a:bodyPr/>
          <a:lstStyle/>
          <a:p>
            <a:r>
              <a:rPr lang="el-GR" dirty="0" smtClean="0"/>
              <a:t>Η </a:t>
            </a:r>
            <a:r>
              <a:rPr lang="el-GR" dirty="0" err="1" smtClean="0"/>
              <a:t>μυδοκαλλιέργεια</a:t>
            </a:r>
            <a:r>
              <a:rPr lang="el-GR" dirty="0" smtClean="0"/>
              <a:t> </a:t>
            </a:r>
            <a:r>
              <a:rPr lang="el-GR" dirty="0" smtClean="0"/>
              <a:t>στην Ελλάδα</a:t>
            </a:r>
            <a:endParaRPr lang="el-GR" dirty="0"/>
          </a:p>
        </p:txBody>
      </p:sp>
      <p:sp>
        <p:nvSpPr>
          <p:cNvPr id="3" name="Θέση περιεχομένου 2"/>
          <p:cNvSpPr>
            <a:spLocks noGrp="1"/>
          </p:cNvSpPr>
          <p:nvPr>
            <p:ph idx="1"/>
          </p:nvPr>
        </p:nvSpPr>
        <p:spPr>
          <a:xfrm>
            <a:off x="0" y="1124744"/>
            <a:ext cx="5148064" cy="5001419"/>
          </a:xfrm>
        </p:spPr>
        <p:txBody>
          <a:bodyPr>
            <a:normAutofit lnSpcReduction="10000"/>
          </a:bodyPr>
          <a:lstStyle/>
          <a:p>
            <a:r>
              <a:rPr lang="el-GR" sz="1600" dirty="0"/>
              <a:t>Η </a:t>
            </a:r>
            <a:r>
              <a:rPr lang="el-GR" sz="1600" dirty="0" err="1"/>
              <a:t>οστρακοκαλλιέργεια</a:t>
            </a:r>
            <a:r>
              <a:rPr lang="el-GR" sz="1600" dirty="0"/>
              <a:t> (με κατεξοχήν τη </a:t>
            </a:r>
            <a:r>
              <a:rPr lang="el-GR" sz="1600" dirty="0" err="1"/>
              <a:t>μυδοκαλλιέργεια</a:t>
            </a:r>
            <a:r>
              <a:rPr lang="el-GR" sz="1600" dirty="0"/>
              <a:t>) είναι ο δεύτερος πιο σημαντικός κλάδος των υδατοκαλλιεργειών μετά τις ιχθυοκαλλιέργειες και ένας από τους δυναμικότερους της ελληνικής αγροτικής οικονομίας. </a:t>
            </a:r>
            <a:endParaRPr lang="el-GR" sz="1600" dirty="0" smtClean="0"/>
          </a:p>
          <a:p>
            <a:r>
              <a:rPr lang="el-GR" sz="1600" dirty="0" smtClean="0"/>
              <a:t>Συνεισφέρει</a:t>
            </a:r>
            <a:r>
              <a:rPr lang="el-GR" sz="1600" dirty="0"/>
              <a:t> στην ανάπτυξη της πρωτογενούς παραγωγής της χώρας μας με παραγωγή η οποία παρουσιάζει μικρή αλλά σταθερή αυξητική τάση τα τελευταία χρόνια. Η ετήσια παραγωγή για το 2019 προσέγγισε τους </a:t>
            </a:r>
            <a:r>
              <a:rPr lang="el-GR" sz="1600" dirty="0" smtClean="0"/>
              <a:t>2</a:t>
            </a:r>
            <a:r>
              <a:rPr lang="en-GB" sz="1600" dirty="0" smtClean="0"/>
              <a:t>4</a:t>
            </a:r>
            <a:r>
              <a:rPr lang="el-GR" sz="1600" dirty="0" smtClean="0"/>
              <a:t>.000 τόνους</a:t>
            </a:r>
            <a:r>
              <a:rPr lang="en-GB" sz="1600" dirty="0" smtClean="0"/>
              <a:t> </a:t>
            </a:r>
            <a:r>
              <a:rPr lang="el-GR" sz="1600" dirty="0" smtClean="0"/>
              <a:t>αξίας </a:t>
            </a:r>
            <a:r>
              <a:rPr lang="el-GR" sz="1600" dirty="0" smtClean="0"/>
              <a:t>9.131.794 ευρώ</a:t>
            </a:r>
            <a:r>
              <a:rPr lang="el-GR" sz="1600" dirty="0" smtClean="0"/>
              <a:t> </a:t>
            </a:r>
            <a:r>
              <a:rPr lang="el-GR" sz="1600" dirty="0"/>
              <a:t>(ΕΛ.ΣΤΑΤ, 2019). </a:t>
            </a:r>
            <a:endParaRPr lang="el-GR" sz="1600" dirty="0" smtClean="0"/>
          </a:p>
          <a:p>
            <a:r>
              <a:rPr lang="el-GR" sz="1600" dirty="0" smtClean="0"/>
              <a:t>Το </a:t>
            </a:r>
            <a:r>
              <a:rPr lang="el-GR" sz="1600" dirty="0"/>
              <a:t>μεγαλύτερο τμήμα αυτής εξάγεται στην ΕΕ (π.χ., Ιταλία, Γαλλία) και συνεισφέρει θετικά στο εμπορικό ισοζύγιο μεταξύ της χώρας μας και χωρών της ΕΕ. </a:t>
            </a:r>
            <a:endParaRPr lang="el-GR" sz="1600" dirty="0" smtClean="0"/>
          </a:p>
          <a:p>
            <a:r>
              <a:rPr lang="el-GR" sz="1600" dirty="0"/>
              <a:t>Τ</a:t>
            </a:r>
            <a:r>
              <a:rPr lang="el-GR" sz="1600" dirty="0" smtClean="0"/>
              <a:t>ο </a:t>
            </a:r>
            <a:r>
              <a:rPr lang="el-GR" sz="1600" dirty="0"/>
              <a:t>75-80% της ελληνικής παραγωγής μυδιού  παράγεται στον Θερμαϊκό Κόλπο (≈20.000 τόνοι), χωρίς να υπολογίζεται αυτό που παράγεται από τις αυθαίρετες </a:t>
            </a:r>
            <a:r>
              <a:rPr lang="el-GR" sz="1600" dirty="0" smtClean="0"/>
              <a:t>εγκαταστάσεις. </a:t>
            </a:r>
            <a:r>
              <a:rPr lang="el-GR" sz="1600" dirty="0"/>
              <a:t>Στον Θερμαϊκό κόλπο λειτουργεί νόμιμα ο μεγαλύτερος  αριθμός πλωτών μονάδων </a:t>
            </a:r>
            <a:r>
              <a:rPr lang="el-GR" sz="1600" dirty="0" err="1"/>
              <a:t>μυδοκαλλιέργειας</a:t>
            </a:r>
            <a:r>
              <a:rPr lang="el-GR" sz="1600" dirty="0"/>
              <a:t>  (150 μονάδες) .</a:t>
            </a:r>
          </a:p>
        </p:txBody>
      </p:sp>
      <p:sp>
        <p:nvSpPr>
          <p:cNvPr id="4" name="Ορθογώνιο 3"/>
          <p:cNvSpPr/>
          <p:nvPr/>
        </p:nvSpPr>
        <p:spPr>
          <a:xfrm>
            <a:off x="323528" y="6453335"/>
            <a:ext cx="8640960" cy="861774"/>
          </a:xfrm>
          <a:prstGeom prst="rect">
            <a:avLst/>
          </a:prstGeom>
        </p:spPr>
        <p:txBody>
          <a:bodyPr wrap="square">
            <a:spAutoFit/>
          </a:bodyPr>
          <a:lstStyle/>
          <a:p>
            <a:r>
              <a:rPr lang="el-GR" sz="1400" dirty="0"/>
              <a:t>Ημερίδα: «</a:t>
            </a:r>
            <a:r>
              <a:rPr lang="el-GR" sz="1400" i="1" dirty="0"/>
              <a:t>Βιώσιμη Ανάπτυξη και Καλές Πρακτικές στις </a:t>
            </a:r>
            <a:r>
              <a:rPr lang="el-GR" sz="1400" i="1" dirty="0" err="1"/>
              <a:t>Μυδοκαλλιέργειες</a:t>
            </a:r>
            <a:r>
              <a:rPr lang="el-GR" sz="1400" i="1" dirty="0" smtClean="0"/>
              <a:t>»,</a:t>
            </a:r>
            <a:r>
              <a:rPr lang="el-GR" sz="1400" i="1" dirty="0"/>
              <a:t> Παρασκευή, 10 Σεπτεμβρίου 2021</a:t>
            </a:r>
            <a:endParaRPr lang="el-GR" sz="1400" dirty="0"/>
          </a:p>
          <a:p>
            <a:r>
              <a:rPr lang="el-GR" i="1" dirty="0" smtClean="0"/>
              <a:t> </a:t>
            </a:r>
            <a:r>
              <a:rPr lang="el-GR" i="1" dirty="0"/>
              <a:t/>
            </a:r>
            <a:br>
              <a:rPr lang="el-GR" i="1" dirty="0"/>
            </a:br>
            <a:endParaRPr lang="el-GR" dirty="0"/>
          </a:p>
        </p:txBody>
      </p:sp>
    </p:spTree>
    <p:extLst>
      <p:ext uri="{BB962C8B-B14F-4D97-AF65-F5344CB8AC3E}">
        <p14:creationId xmlns:p14="http://schemas.microsoft.com/office/powerpoint/2010/main" xmlns="" val="2432135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397" y="-49070"/>
            <a:ext cx="9144793" cy="6956139"/>
          </a:xfrm>
          <a:prstGeom prst="rect">
            <a:avLst/>
          </a:prstGeom>
        </p:spPr>
      </p:pic>
      <p:sp>
        <p:nvSpPr>
          <p:cNvPr id="2" name="Τίτλος 1"/>
          <p:cNvSpPr>
            <a:spLocks noGrp="1"/>
          </p:cNvSpPr>
          <p:nvPr>
            <p:ph type="title"/>
          </p:nvPr>
        </p:nvSpPr>
        <p:spPr>
          <a:xfrm>
            <a:off x="11399" y="-49070"/>
            <a:ext cx="9144000" cy="1143000"/>
          </a:xfrm>
          <a:solidFill>
            <a:schemeClr val="accent1">
              <a:lumMod val="20000"/>
              <a:lumOff val="80000"/>
            </a:schemeClr>
          </a:solidFill>
        </p:spPr>
        <p:txBody>
          <a:bodyPr/>
          <a:lstStyle/>
          <a:p>
            <a:r>
              <a:rPr lang="el-GR" dirty="0" smtClean="0"/>
              <a:t>Υφιστάμενη κατάσταση</a:t>
            </a:r>
            <a:endParaRPr lang="el-GR" dirty="0"/>
          </a:p>
        </p:txBody>
      </p:sp>
      <p:sp>
        <p:nvSpPr>
          <p:cNvPr id="3" name="Θέση περιεχομένου 2"/>
          <p:cNvSpPr>
            <a:spLocks noGrp="1"/>
          </p:cNvSpPr>
          <p:nvPr>
            <p:ph idx="1"/>
          </p:nvPr>
        </p:nvSpPr>
        <p:spPr>
          <a:xfrm>
            <a:off x="-396" y="2357430"/>
            <a:ext cx="9144396" cy="3240360"/>
          </a:xfrm>
          <a:solidFill>
            <a:schemeClr val="accent1">
              <a:lumMod val="20000"/>
              <a:lumOff val="80000"/>
            </a:schemeClr>
          </a:solidFill>
        </p:spPr>
        <p:txBody>
          <a:bodyPr>
            <a:normAutofit fontScale="85000" lnSpcReduction="10000"/>
          </a:bodyPr>
          <a:lstStyle/>
          <a:p>
            <a:pPr marL="0" indent="0">
              <a:buNone/>
            </a:pPr>
            <a:endParaRPr lang="el-GR" dirty="0" smtClean="0"/>
          </a:p>
          <a:p>
            <a:pPr>
              <a:buFontTx/>
              <a:buChar char="-"/>
            </a:pPr>
            <a:r>
              <a:rPr lang="el-GR" dirty="0" smtClean="0"/>
              <a:t>Παγκόσμια αγορά – εισαγωγές εξαγωγές</a:t>
            </a:r>
          </a:p>
          <a:p>
            <a:pPr>
              <a:buFontTx/>
              <a:buChar char="-"/>
            </a:pPr>
            <a:r>
              <a:rPr lang="el-GR" dirty="0" smtClean="0"/>
              <a:t>Ευρωπαϊκή </a:t>
            </a:r>
            <a:r>
              <a:rPr lang="el-GR" dirty="0" smtClean="0"/>
              <a:t>παραγωγή</a:t>
            </a:r>
          </a:p>
          <a:p>
            <a:pPr>
              <a:buFontTx/>
              <a:buChar char="-"/>
            </a:pPr>
            <a:r>
              <a:rPr lang="el-GR" dirty="0" smtClean="0"/>
              <a:t>Ελληνική Παραγωγή</a:t>
            </a:r>
          </a:p>
          <a:p>
            <a:pPr marL="0" indent="0">
              <a:buNone/>
            </a:pPr>
            <a:r>
              <a:rPr lang="el-GR" dirty="0" smtClean="0"/>
              <a:t>-    Συμβολή στην απασχόληση της περιοχής</a:t>
            </a:r>
          </a:p>
          <a:p>
            <a:pPr marL="0" indent="0">
              <a:buNone/>
            </a:pPr>
            <a:r>
              <a:rPr lang="el-GR" dirty="0" smtClean="0"/>
              <a:t>-    Δυνατότητα διασύνδεσης </a:t>
            </a:r>
            <a:r>
              <a:rPr lang="el-GR" dirty="0"/>
              <a:t>του τουρισμού με </a:t>
            </a:r>
            <a:r>
              <a:rPr lang="el-GR" dirty="0" smtClean="0"/>
              <a:t> τη γαστρονομία    </a:t>
            </a:r>
          </a:p>
          <a:p>
            <a:pPr marL="0" indent="0">
              <a:buNone/>
            </a:pPr>
            <a:r>
              <a:rPr lang="el-GR" dirty="0"/>
              <a:t> </a:t>
            </a:r>
            <a:r>
              <a:rPr lang="el-GR" dirty="0" smtClean="0"/>
              <a:t>    της περιοχής  με άξονες </a:t>
            </a:r>
            <a:r>
              <a:rPr lang="el-GR" dirty="0"/>
              <a:t>την εξωστρέφεια και την καινοτομία</a:t>
            </a:r>
          </a:p>
        </p:txBody>
      </p:sp>
    </p:spTree>
    <p:extLst>
      <p:ext uri="{BB962C8B-B14F-4D97-AF65-F5344CB8AC3E}">
        <p14:creationId xmlns:p14="http://schemas.microsoft.com/office/powerpoint/2010/main" xmlns="" val="433128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print"/>
          <a:stretch>
            <a:fillRect/>
          </a:stretch>
        </p:blipFill>
        <p:spPr>
          <a:xfrm>
            <a:off x="-397" y="1"/>
            <a:ext cx="9144793" cy="6381328"/>
          </a:xfrm>
          <a:prstGeom prst="rect">
            <a:avLst/>
          </a:prstGeom>
        </p:spPr>
      </p:pic>
      <p:sp>
        <p:nvSpPr>
          <p:cNvPr id="2" name="Τίτλος 1"/>
          <p:cNvSpPr>
            <a:spLocks noGrp="1"/>
          </p:cNvSpPr>
          <p:nvPr>
            <p:ph type="title"/>
          </p:nvPr>
        </p:nvSpPr>
        <p:spPr>
          <a:xfrm>
            <a:off x="0" y="274638"/>
            <a:ext cx="9144000" cy="1143000"/>
          </a:xfrm>
          <a:solidFill>
            <a:schemeClr val="bg1"/>
          </a:solidFill>
        </p:spPr>
        <p:txBody>
          <a:bodyPr/>
          <a:lstStyle/>
          <a:p>
            <a:r>
              <a:rPr lang="el-GR" dirty="0" smtClean="0"/>
              <a:t>Εισαγωγές/εξαγωγές στον κόσμο</a:t>
            </a:r>
            <a:endParaRPr lang="el-GR" dirty="0"/>
          </a:p>
        </p:txBody>
      </p:sp>
      <p:pic>
        <p:nvPicPr>
          <p:cNvPr id="4" name="Θέση περιεχομένου 3"/>
          <p:cNvPicPr>
            <a:picLocks noGrp="1" noChangeAspect="1"/>
          </p:cNvPicPr>
          <p:nvPr>
            <p:ph idx="1"/>
          </p:nvPr>
        </p:nvPicPr>
        <p:blipFill>
          <a:blip r:embed="rId3" cstate="print"/>
          <a:stretch>
            <a:fillRect/>
          </a:stretch>
        </p:blipFill>
        <p:spPr>
          <a:xfrm>
            <a:off x="1691680" y="1417637"/>
            <a:ext cx="5383561" cy="4963691"/>
          </a:xfrm>
          <a:prstGeom prst="rect">
            <a:avLst/>
          </a:prstGeom>
        </p:spPr>
      </p:pic>
      <p:sp>
        <p:nvSpPr>
          <p:cNvPr id="5" name="Ορθογώνιο 4"/>
          <p:cNvSpPr/>
          <p:nvPr/>
        </p:nvSpPr>
        <p:spPr>
          <a:xfrm>
            <a:off x="323528" y="6453335"/>
            <a:ext cx="8640960" cy="861774"/>
          </a:xfrm>
          <a:prstGeom prst="rect">
            <a:avLst/>
          </a:prstGeom>
        </p:spPr>
        <p:txBody>
          <a:bodyPr wrap="square">
            <a:spAutoFit/>
          </a:bodyPr>
          <a:lstStyle/>
          <a:p>
            <a:r>
              <a:rPr lang="el-GR" sz="1400" dirty="0"/>
              <a:t>Ημερίδα: «</a:t>
            </a:r>
            <a:r>
              <a:rPr lang="el-GR" sz="1400" i="1" dirty="0"/>
              <a:t>Βιώσιμη Ανάπτυξη και Καλές Πρακτικές στις </a:t>
            </a:r>
            <a:r>
              <a:rPr lang="el-GR" sz="1400" i="1" dirty="0" err="1"/>
              <a:t>Μυδοκαλλιέργειες</a:t>
            </a:r>
            <a:r>
              <a:rPr lang="el-GR" sz="1400" i="1" dirty="0" smtClean="0"/>
              <a:t>»,</a:t>
            </a:r>
            <a:r>
              <a:rPr lang="el-GR" sz="1400" i="1" dirty="0"/>
              <a:t> Παρασκευή, 10 Σεπτεμβρίου 2021</a:t>
            </a:r>
            <a:endParaRPr lang="el-GR" sz="1400" dirty="0"/>
          </a:p>
          <a:p>
            <a:r>
              <a:rPr lang="el-GR" i="1" dirty="0" smtClean="0"/>
              <a:t> </a:t>
            </a:r>
            <a:r>
              <a:rPr lang="el-GR" i="1" dirty="0"/>
              <a:t/>
            </a:r>
            <a:br>
              <a:rPr lang="el-GR" i="1" dirty="0"/>
            </a:br>
            <a:endParaRPr lang="el-GR" dirty="0"/>
          </a:p>
        </p:txBody>
      </p:sp>
    </p:spTree>
    <p:extLst>
      <p:ext uri="{BB962C8B-B14F-4D97-AF65-F5344CB8AC3E}">
        <p14:creationId xmlns:p14="http://schemas.microsoft.com/office/powerpoint/2010/main" xmlns="" val="2476796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7" y="392935"/>
            <a:ext cx="9144397" cy="936104"/>
          </a:xfrm>
          <a:solidFill>
            <a:schemeClr val="accent1">
              <a:lumMod val="20000"/>
              <a:lumOff val="80000"/>
            </a:schemeClr>
          </a:solidFill>
        </p:spPr>
        <p:txBody>
          <a:bodyPr>
            <a:normAutofit fontScale="90000"/>
          </a:bodyPr>
          <a:lstStyle/>
          <a:p>
            <a:r>
              <a:rPr lang="en-GB" sz="3200" dirty="0" err="1" smtClean="0"/>
              <a:t>Mytilus</a:t>
            </a:r>
            <a:r>
              <a:rPr lang="en-GB" sz="3200" dirty="0" smtClean="0"/>
              <a:t> </a:t>
            </a:r>
            <a:r>
              <a:rPr lang="en-GB" sz="3200" dirty="0" err="1" smtClean="0"/>
              <a:t>galloprovincialis</a:t>
            </a:r>
            <a:r>
              <a:rPr lang="en-GB" sz="3200" dirty="0" smtClean="0"/>
              <a:t> (Mediterranean mussel)</a:t>
            </a:r>
            <a:r>
              <a:rPr lang="el-GR" sz="3200" dirty="0" smtClean="0"/>
              <a:t> Παραγωγή σε τόνους</a:t>
            </a:r>
            <a:endParaRPr lang="el-GR" sz="3200"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xmlns="" val="695979065"/>
              </p:ext>
            </p:extLst>
          </p:nvPr>
        </p:nvGraphicFramePr>
        <p:xfrm>
          <a:off x="107509" y="1417638"/>
          <a:ext cx="8856979" cy="4844600"/>
        </p:xfrm>
        <a:graphic>
          <a:graphicData uri="http://schemas.openxmlformats.org/drawingml/2006/table">
            <a:tbl>
              <a:tblPr firstRow="1" bandRow="1">
                <a:tableStyleId>{5C22544A-7EE6-4342-B048-85BDC9FD1C3A}</a:tableStyleId>
              </a:tblPr>
              <a:tblGrid>
                <a:gridCol w="817852">
                  <a:extLst>
                    <a:ext uri="{9D8B030D-6E8A-4147-A177-3AD203B41FA5}">
                      <a16:colId xmlns:a16="http://schemas.microsoft.com/office/drawing/2014/main" xmlns="" val="20000"/>
                    </a:ext>
                  </a:extLst>
                </a:gridCol>
                <a:gridCol w="677090">
                  <a:extLst>
                    <a:ext uri="{9D8B030D-6E8A-4147-A177-3AD203B41FA5}">
                      <a16:colId xmlns:a16="http://schemas.microsoft.com/office/drawing/2014/main" xmlns="" val="20001"/>
                    </a:ext>
                  </a:extLst>
                </a:gridCol>
                <a:gridCol w="837950">
                  <a:extLst>
                    <a:ext uri="{9D8B030D-6E8A-4147-A177-3AD203B41FA5}">
                      <a16:colId xmlns:a16="http://schemas.microsoft.com/office/drawing/2014/main" xmlns="" val="20002"/>
                    </a:ext>
                  </a:extLst>
                </a:gridCol>
                <a:gridCol w="837950">
                  <a:extLst>
                    <a:ext uri="{9D8B030D-6E8A-4147-A177-3AD203B41FA5}">
                      <a16:colId xmlns:a16="http://schemas.microsoft.com/office/drawing/2014/main" xmlns="" val="20003"/>
                    </a:ext>
                  </a:extLst>
                </a:gridCol>
                <a:gridCol w="837950">
                  <a:extLst>
                    <a:ext uri="{9D8B030D-6E8A-4147-A177-3AD203B41FA5}">
                      <a16:colId xmlns:a16="http://schemas.microsoft.com/office/drawing/2014/main" xmlns="" val="20004"/>
                    </a:ext>
                  </a:extLst>
                </a:gridCol>
                <a:gridCol w="837950">
                  <a:extLst>
                    <a:ext uri="{9D8B030D-6E8A-4147-A177-3AD203B41FA5}">
                      <a16:colId xmlns:a16="http://schemas.microsoft.com/office/drawing/2014/main" xmlns="" val="20005"/>
                    </a:ext>
                  </a:extLst>
                </a:gridCol>
                <a:gridCol w="837950">
                  <a:extLst>
                    <a:ext uri="{9D8B030D-6E8A-4147-A177-3AD203B41FA5}">
                      <a16:colId xmlns:a16="http://schemas.microsoft.com/office/drawing/2014/main" xmlns="" val="20006"/>
                    </a:ext>
                  </a:extLst>
                </a:gridCol>
                <a:gridCol w="837950">
                  <a:extLst>
                    <a:ext uri="{9D8B030D-6E8A-4147-A177-3AD203B41FA5}">
                      <a16:colId xmlns:a16="http://schemas.microsoft.com/office/drawing/2014/main" xmlns="" val="20007"/>
                    </a:ext>
                  </a:extLst>
                </a:gridCol>
                <a:gridCol w="837950">
                  <a:extLst>
                    <a:ext uri="{9D8B030D-6E8A-4147-A177-3AD203B41FA5}">
                      <a16:colId xmlns:a16="http://schemas.microsoft.com/office/drawing/2014/main" xmlns="" val="20008"/>
                    </a:ext>
                  </a:extLst>
                </a:gridCol>
                <a:gridCol w="837950">
                  <a:extLst>
                    <a:ext uri="{9D8B030D-6E8A-4147-A177-3AD203B41FA5}">
                      <a16:colId xmlns:a16="http://schemas.microsoft.com/office/drawing/2014/main" xmlns="" val="20009"/>
                    </a:ext>
                  </a:extLst>
                </a:gridCol>
                <a:gridCol w="658437">
                  <a:extLst>
                    <a:ext uri="{9D8B030D-6E8A-4147-A177-3AD203B41FA5}">
                      <a16:colId xmlns:a16="http://schemas.microsoft.com/office/drawing/2014/main" xmlns="" val="20010"/>
                    </a:ext>
                  </a:extLst>
                </a:gridCol>
              </a:tblGrid>
              <a:tr h="418659">
                <a:tc>
                  <a:txBody>
                    <a:bodyPr/>
                    <a:lstStyle/>
                    <a:p>
                      <a:pPr algn="l" fontAlgn="ctr"/>
                      <a:r>
                        <a:rPr lang="en-GB" sz="1400" b="1" i="0" u="none" strike="noStrike" dirty="0">
                          <a:solidFill>
                            <a:srgbClr val="FFFFFF"/>
                          </a:solidFill>
                          <a:latin typeface="Arial"/>
                        </a:rPr>
                        <a:t>TIME</a:t>
                      </a:r>
                    </a:p>
                  </a:txBody>
                  <a:tcPr marL="0" marR="0" marT="0" marB="0" anchor="ctr"/>
                </a:tc>
                <a:tc>
                  <a:txBody>
                    <a:bodyPr/>
                    <a:lstStyle/>
                    <a:p>
                      <a:pPr algn="r" fontAlgn="ctr"/>
                      <a:r>
                        <a:rPr lang="el-GR" sz="1400" b="1" i="0" u="none" strike="noStrike" dirty="0">
                          <a:solidFill>
                            <a:srgbClr val="FFFFFF"/>
                          </a:solidFill>
                          <a:latin typeface="Arial"/>
                        </a:rPr>
                        <a:t>2010</a:t>
                      </a:r>
                    </a:p>
                  </a:txBody>
                  <a:tcPr marL="0" marR="0" marT="0" marB="0" anchor="ctr"/>
                </a:tc>
                <a:tc>
                  <a:txBody>
                    <a:bodyPr/>
                    <a:lstStyle/>
                    <a:p>
                      <a:pPr algn="r" fontAlgn="ctr"/>
                      <a:r>
                        <a:rPr lang="el-GR" sz="1400" b="1" i="0" u="none" strike="noStrike" dirty="0">
                          <a:solidFill>
                            <a:srgbClr val="FFFFFF"/>
                          </a:solidFill>
                          <a:latin typeface="Arial"/>
                        </a:rPr>
                        <a:t>2011</a:t>
                      </a:r>
                    </a:p>
                  </a:txBody>
                  <a:tcPr marL="0" marR="0" marT="0" marB="0" anchor="ctr"/>
                </a:tc>
                <a:tc>
                  <a:txBody>
                    <a:bodyPr/>
                    <a:lstStyle/>
                    <a:p>
                      <a:pPr algn="r" fontAlgn="ctr"/>
                      <a:r>
                        <a:rPr lang="el-GR" sz="1400" b="1" i="0" u="none" strike="noStrike" dirty="0">
                          <a:solidFill>
                            <a:srgbClr val="FFFFFF"/>
                          </a:solidFill>
                          <a:latin typeface="Arial"/>
                        </a:rPr>
                        <a:t>2012</a:t>
                      </a:r>
                    </a:p>
                  </a:txBody>
                  <a:tcPr marL="0" marR="0" marT="0" marB="0" anchor="ctr"/>
                </a:tc>
                <a:tc>
                  <a:txBody>
                    <a:bodyPr/>
                    <a:lstStyle/>
                    <a:p>
                      <a:pPr algn="r" fontAlgn="ctr"/>
                      <a:r>
                        <a:rPr lang="el-GR" sz="1400" b="1" i="0" u="none" strike="noStrike">
                          <a:solidFill>
                            <a:srgbClr val="FFFFFF"/>
                          </a:solidFill>
                          <a:latin typeface="Arial"/>
                        </a:rPr>
                        <a:t>2013</a:t>
                      </a:r>
                    </a:p>
                  </a:txBody>
                  <a:tcPr marL="0" marR="0" marT="0" marB="0" anchor="ctr"/>
                </a:tc>
                <a:tc>
                  <a:txBody>
                    <a:bodyPr/>
                    <a:lstStyle/>
                    <a:p>
                      <a:pPr algn="r" fontAlgn="ctr"/>
                      <a:r>
                        <a:rPr lang="el-GR" sz="1400" b="1" i="0" u="none" strike="noStrike" dirty="0">
                          <a:solidFill>
                            <a:srgbClr val="FFFFFF"/>
                          </a:solidFill>
                          <a:latin typeface="Arial"/>
                        </a:rPr>
                        <a:t>2014</a:t>
                      </a:r>
                    </a:p>
                  </a:txBody>
                  <a:tcPr marL="0" marR="0" marT="0" marB="0" anchor="ctr"/>
                </a:tc>
                <a:tc>
                  <a:txBody>
                    <a:bodyPr/>
                    <a:lstStyle/>
                    <a:p>
                      <a:pPr algn="r" fontAlgn="ctr"/>
                      <a:r>
                        <a:rPr lang="el-GR" sz="1400" b="1" i="0" u="none" strike="noStrike" dirty="0">
                          <a:solidFill>
                            <a:srgbClr val="FFFFFF"/>
                          </a:solidFill>
                          <a:latin typeface="Arial"/>
                        </a:rPr>
                        <a:t>2015</a:t>
                      </a:r>
                    </a:p>
                  </a:txBody>
                  <a:tcPr marL="0" marR="0" marT="0" marB="0" anchor="ctr"/>
                </a:tc>
                <a:tc>
                  <a:txBody>
                    <a:bodyPr/>
                    <a:lstStyle/>
                    <a:p>
                      <a:pPr algn="r" fontAlgn="ctr"/>
                      <a:r>
                        <a:rPr lang="el-GR" sz="1400" b="1" i="0" u="none" strike="noStrike" dirty="0">
                          <a:solidFill>
                            <a:srgbClr val="FFFFFF"/>
                          </a:solidFill>
                          <a:latin typeface="Arial"/>
                        </a:rPr>
                        <a:t>2016</a:t>
                      </a:r>
                    </a:p>
                  </a:txBody>
                  <a:tcPr marL="0" marR="0" marT="0" marB="0" anchor="ctr"/>
                </a:tc>
                <a:tc>
                  <a:txBody>
                    <a:bodyPr/>
                    <a:lstStyle/>
                    <a:p>
                      <a:pPr algn="r" fontAlgn="ctr"/>
                      <a:r>
                        <a:rPr lang="el-GR" sz="1400" b="1" i="0" u="none" strike="noStrike" dirty="0">
                          <a:solidFill>
                            <a:srgbClr val="FFFFFF"/>
                          </a:solidFill>
                          <a:latin typeface="Arial"/>
                        </a:rPr>
                        <a:t>2017</a:t>
                      </a:r>
                    </a:p>
                  </a:txBody>
                  <a:tcPr marL="0" marR="0" marT="0" marB="0" anchor="ctr"/>
                </a:tc>
                <a:tc>
                  <a:txBody>
                    <a:bodyPr/>
                    <a:lstStyle/>
                    <a:p>
                      <a:pPr algn="r" fontAlgn="ctr"/>
                      <a:r>
                        <a:rPr lang="el-GR" sz="1400" b="1" i="0" u="none" strike="noStrike" dirty="0">
                          <a:solidFill>
                            <a:srgbClr val="FFFFFF"/>
                          </a:solidFill>
                          <a:latin typeface="Arial"/>
                        </a:rPr>
                        <a:t>2018</a:t>
                      </a:r>
                    </a:p>
                  </a:txBody>
                  <a:tcPr marL="0" marR="0" marT="0" marB="0" anchor="ctr"/>
                </a:tc>
                <a:tc>
                  <a:txBody>
                    <a:bodyPr/>
                    <a:lstStyle/>
                    <a:p>
                      <a:pPr algn="r" fontAlgn="ctr"/>
                      <a:r>
                        <a:rPr lang="el-GR" sz="1400" b="1" i="0" u="none" strike="noStrike" dirty="0">
                          <a:solidFill>
                            <a:srgbClr val="FFFFFF"/>
                          </a:solidFill>
                          <a:latin typeface="Arial"/>
                        </a:rPr>
                        <a:t>2019</a:t>
                      </a:r>
                    </a:p>
                  </a:txBody>
                  <a:tcPr marL="0" marR="0" marT="0" marB="0" anchor="ctr"/>
                </a:tc>
                <a:extLst>
                  <a:ext uri="{0D108BD9-81ED-4DB2-BD59-A6C34878D82A}">
                    <a16:rowId xmlns:a16="http://schemas.microsoft.com/office/drawing/2014/main" xmlns="" val="10000"/>
                  </a:ext>
                </a:extLst>
              </a:tr>
              <a:tr h="418659">
                <a:tc>
                  <a:txBody>
                    <a:bodyPr/>
                    <a:lstStyle/>
                    <a:p>
                      <a:pPr algn="l" fontAlgn="ctr"/>
                      <a:r>
                        <a:rPr lang="en-GB" sz="1400" b="1" i="0" u="none" strike="noStrike" dirty="0" smtClean="0">
                          <a:solidFill>
                            <a:srgbClr val="000000"/>
                          </a:solidFill>
                          <a:latin typeface="Arial"/>
                        </a:rPr>
                        <a:t>European </a:t>
                      </a:r>
                      <a:r>
                        <a:rPr lang="en-GB" sz="1400" b="1" i="0" u="none" strike="noStrike" dirty="0">
                          <a:solidFill>
                            <a:srgbClr val="000000"/>
                          </a:solidFill>
                          <a:latin typeface="Arial"/>
                        </a:rPr>
                        <a:t>Union </a:t>
                      </a:r>
                    </a:p>
                  </a:txBody>
                  <a:tcPr marL="0" marR="0" marT="0" marB="0" anchor="ctr"/>
                </a:tc>
                <a:tc>
                  <a:txBody>
                    <a:bodyPr/>
                    <a:lstStyle/>
                    <a:p>
                      <a:pPr algn="r" fontAlgn="ctr"/>
                      <a:r>
                        <a:rPr lang="el-GR" sz="1400" b="0" i="0" u="none" strike="noStrike">
                          <a:solidFill>
                            <a:srgbClr val="000000"/>
                          </a:solidFill>
                          <a:latin typeface="Arial"/>
                        </a:rPr>
                        <a:t>288.399</a:t>
                      </a:r>
                    </a:p>
                  </a:txBody>
                  <a:tcPr marL="0" marR="0" marT="0" marB="0" anchor="ctr"/>
                </a:tc>
                <a:tc>
                  <a:txBody>
                    <a:bodyPr/>
                    <a:lstStyle/>
                    <a:p>
                      <a:pPr algn="r" fontAlgn="ctr"/>
                      <a:r>
                        <a:rPr lang="el-GR" sz="1400" b="0" i="0" u="none" strike="noStrike">
                          <a:solidFill>
                            <a:srgbClr val="000000"/>
                          </a:solidFill>
                          <a:latin typeface="Arial"/>
                        </a:rPr>
                        <a:t>322.245</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dirty="0">
                          <a:solidFill>
                            <a:srgbClr val="000000"/>
                          </a:solidFill>
                          <a:latin typeface="Arial"/>
                        </a:rPr>
                        <a:t>261.269</a:t>
                      </a:r>
                    </a:p>
                  </a:txBody>
                  <a:tcPr marL="0" marR="0" marT="0" marB="0" anchor="ctr"/>
                </a:tc>
                <a:tc>
                  <a:txBody>
                    <a:bodyPr/>
                    <a:lstStyle/>
                    <a:p>
                      <a:pPr algn="r" fontAlgn="ctr"/>
                      <a:r>
                        <a:rPr lang="el-GR" sz="1400" b="0" i="0" u="none" strike="noStrike" dirty="0">
                          <a:solidFill>
                            <a:srgbClr val="000000"/>
                          </a:solidFill>
                          <a:latin typeface="Arial"/>
                        </a:rPr>
                        <a:t>313.791</a:t>
                      </a:r>
                    </a:p>
                  </a:txBody>
                  <a:tcPr marL="0" marR="0" marT="0" marB="0" anchor="ctr"/>
                </a:tc>
                <a:tc>
                  <a:txBody>
                    <a:bodyPr/>
                    <a:lstStyle/>
                    <a:p>
                      <a:pPr algn="r" fontAlgn="ctr"/>
                      <a:r>
                        <a:rPr lang="el-GR" sz="1400" b="0" i="0" u="none" strike="noStrike">
                          <a:solidFill>
                            <a:srgbClr val="000000"/>
                          </a:solidFill>
                          <a:latin typeface="Arial"/>
                        </a:rPr>
                        <a:t>311.078</a:t>
                      </a:r>
                    </a:p>
                  </a:txBody>
                  <a:tcPr marL="0" marR="0" marT="0" marB="0" anchor="ctr"/>
                </a:tc>
                <a:tc>
                  <a:txBody>
                    <a:bodyPr/>
                    <a:lstStyle/>
                    <a:p>
                      <a:pPr algn="r" fontAlgn="ctr"/>
                      <a:r>
                        <a:rPr lang="el-GR" sz="1400" b="0" i="0" u="none" strike="noStrike">
                          <a:solidFill>
                            <a:srgbClr val="000000"/>
                          </a:solidFill>
                          <a:latin typeface="Arial"/>
                        </a:rPr>
                        <a:t>308.350</a:t>
                      </a:r>
                    </a:p>
                  </a:txBody>
                  <a:tcPr marL="0" marR="0" marT="0" marB="0" anchor="ctr"/>
                </a:tc>
                <a:tc>
                  <a:txBody>
                    <a:bodyPr/>
                    <a:lstStyle/>
                    <a:p>
                      <a:pPr algn="r" fontAlgn="ctr"/>
                      <a:r>
                        <a:rPr lang="el-GR" sz="1400" b="0" i="0" u="none" strike="noStrike">
                          <a:solidFill>
                            <a:srgbClr val="000000"/>
                          </a:solidFill>
                          <a:latin typeface="Arial"/>
                        </a:rPr>
                        <a:t>333.704</a:t>
                      </a:r>
                    </a:p>
                  </a:txBody>
                  <a:tcPr marL="0" marR="0" marT="0" marB="0" anchor="ctr"/>
                </a:tc>
                <a:tc>
                  <a:txBody>
                    <a:bodyPr/>
                    <a:lstStyle/>
                    <a:p>
                      <a:pPr algn="r" fontAlgn="ctr"/>
                      <a:r>
                        <a:rPr lang="el-GR" sz="1400" b="0" i="0" u="none" strike="noStrike">
                          <a:solidFill>
                            <a:srgbClr val="000000"/>
                          </a:solidFill>
                          <a:latin typeface="Arial"/>
                        </a:rPr>
                        <a:t>333.778</a:t>
                      </a:r>
                    </a:p>
                  </a:txBody>
                  <a:tcPr marL="0" marR="0" marT="0" marB="0" anchor="ctr"/>
                </a:tc>
                <a:tc>
                  <a:txBody>
                    <a:bodyPr/>
                    <a:lstStyle/>
                    <a:p>
                      <a:pPr algn="r" fontAlgn="ctr"/>
                      <a:r>
                        <a:rPr lang="el-GR" sz="1400" b="0" i="0" u="none" strike="noStrike">
                          <a:solidFill>
                            <a:srgbClr val="000000"/>
                          </a:solidFill>
                          <a:latin typeface="Arial"/>
                        </a:rPr>
                        <a:t>315.333</a:t>
                      </a:r>
                    </a:p>
                  </a:txBody>
                  <a:tcPr marL="0" marR="0" marT="0" marB="0" anchor="ctr"/>
                </a:tc>
                <a:extLst>
                  <a:ext uri="{0D108BD9-81ED-4DB2-BD59-A6C34878D82A}">
                    <a16:rowId xmlns:a16="http://schemas.microsoft.com/office/drawing/2014/main" xmlns="" val="10001"/>
                  </a:ext>
                </a:extLst>
              </a:tr>
              <a:tr h="418659">
                <a:tc>
                  <a:txBody>
                    <a:bodyPr/>
                    <a:lstStyle/>
                    <a:p>
                      <a:pPr algn="l" fontAlgn="ctr"/>
                      <a:r>
                        <a:rPr lang="en-GB" sz="1400" b="1" i="0" u="none" strike="noStrike" dirty="0">
                          <a:solidFill>
                            <a:srgbClr val="000000"/>
                          </a:solidFill>
                          <a:latin typeface="Arial"/>
                        </a:rPr>
                        <a:t>Spain</a:t>
                      </a:r>
                    </a:p>
                  </a:txBody>
                  <a:tcPr marL="0" marR="0" marT="0" marB="0" anchor="ctr"/>
                </a:tc>
                <a:tc>
                  <a:txBody>
                    <a:bodyPr/>
                    <a:lstStyle/>
                    <a:p>
                      <a:pPr algn="r" fontAlgn="ctr"/>
                      <a:r>
                        <a:rPr lang="el-GR" sz="1400" b="0" i="0" u="none" strike="noStrike">
                          <a:solidFill>
                            <a:srgbClr val="000000"/>
                          </a:solidFill>
                          <a:latin typeface="Arial"/>
                        </a:rPr>
                        <a:t>189.090</a:t>
                      </a:r>
                    </a:p>
                  </a:txBody>
                  <a:tcPr marL="0" marR="0" marT="0" marB="0" anchor="ctr"/>
                </a:tc>
                <a:tc>
                  <a:txBody>
                    <a:bodyPr/>
                    <a:lstStyle/>
                    <a:p>
                      <a:pPr algn="r" fontAlgn="ctr"/>
                      <a:r>
                        <a:rPr lang="el-GR" sz="1400" b="0" i="0" u="none" strike="noStrike">
                          <a:solidFill>
                            <a:srgbClr val="000000"/>
                          </a:solidFill>
                          <a:latin typeface="Arial"/>
                        </a:rPr>
                        <a:t>208.583</a:t>
                      </a:r>
                    </a:p>
                  </a:txBody>
                  <a:tcPr marL="0" marR="0" marT="0" marB="0" anchor="ctr"/>
                </a:tc>
                <a:tc>
                  <a:txBody>
                    <a:bodyPr/>
                    <a:lstStyle/>
                    <a:p>
                      <a:pPr algn="r" fontAlgn="ctr"/>
                      <a:r>
                        <a:rPr lang="el-GR" sz="1400" b="0" i="0" u="none" strike="noStrike">
                          <a:solidFill>
                            <a:srgbClr val="000000"/>
                          </a:solidFill>
                          <a:latin typeface="Arial"/>
                        </a:rPr>
                        <a:t>203.664</a:t>
                      </a:r>
                    </a:p>
                  </a:txBody>
                  <a:tcPr marL="0" marR="0" marT="0" marB="0" anchor="ctr"/>
                </a:tc>
                <a:tc>
                  <a:txBody>
                    <a:bodyPr/>
                    <a:lstStyle/>
                    <a:p>
                      <a:pPr algn="r" fontAlgn="ctr"/>
                      <a:r>
                        <a:rPr lang="el-GR" sz="1400" b="0" i="0" u="none" strike="noStrike">
                          <a:solidFill>
                            <a:srgbClr val="000000"/>
                          </a:solidFill>
                          <a:latin typeface="Arial"/>
                        </a:rPr>
                        <a:t>162.012</a:t>
                      </a:r>
                    </a:p>
                  </a:txBody>
                  <a:tcPr marL="0" marR="0" marT="0" marB="0" anchor="ctr"/>
                </a:tc>
                <a:tc>
                  <a:txBody>
                    <a:bodyPr/>
                    <a:lstStyle/>
                    <a:p>
                      <a:pPr algn="r" fontAlgn="ctr"/>
                      <a:r>
                        <a:rPr lang="el-GR" sz="1400" b="0" i="0" u="none" strike="noStrike" dirty="0">
                          <a:solidFill>
                            <a:srgbClr val="000000"/>
                          </a:solidFill>
                          <a:latin typeface="Arial"/>
                        </a:rPr>
                        <a:t>220.449</a:t>
                      </a:r>
                    </a:p>
                  </a:txBody>
                  <a:tcPr marL="0" marR="0" marT="0" marB="0" anchor="ctr"/>
                </a:tc>
                <a:tc>
                  <a:txBody>
                    <a:bodyPr/>
                    <a:lstStyle/>
                    <a:p>
                      <a:pPr algn="r" fontAlgn="ctr"/>
                      <a:r>
                        <a:rPr lang="el-GR" sz="1400" b="0" i="0" u="none" strike="noStrike">
                          <a:solidFill>
                            <a:srgbClr val="000000"/>
                          </a:solidFill>
                          <a:latin typeface="Arial"/>
                        </a:rPr>
                        <a:t>225.307</a:t>
                      </a:r>
                    </a:p>
                  </a:txBody>
                  <a:tcPr marL="0" marR="0" marT="0" marB="0" anchor="ctr"/>
                </a:tc>
                <a:tc>
                  <a:txBody>
                    <a:bodyPr/>
                    <a:lstStyle/>
                    <a:p>
                      <a:pPr algn="r" fontAlgn="ctr"/>
                      <a:r>
                        <a:rPr lang="el-GR" sz="1400" b="0" i="0" u="none" strike="noStrike">
                          <a:solidFill>
                            <a:srgbClr val="000000"/>
                          </a:solidFill>
                          <a:latin typeface="Arial"/>
                        </a:rPr>
                        <a:t>215.855</a:t>
                      </a:r>
                    </a:p>
                  </a:txBody>
                  <a:tcPr marL="0" marR="0" marT="0" marB="0" anchor="ctr"/>
                </a:tc>
                <a:tc>
                  <a:txBody>
                    <a:bodyPr/>
                    <a:lstStyle/>
                    <a:p>
                      <a:pPr algn="r" fontAlgn="ctr"/>
                      <a:r>
                        <a:rPr lang="el-GR" sz="1400" b="0" i="0" u="none" strike="noStrike">
                          <a:solidFill>
                            <a:srgbClr val="000000"/>
                          </a:solidFill>
                          <a:latin typeface="Arial"/>
                        </a:rPr>
                        <a:t>241.715</a:t>
                      </a:r>
                    </a:p>
                  </a:txBody>
                  <a:tcPr marL="0" marR="0" marT="0" marB="0" anchor="ctr"/>
                </a:tc>
                <a:tc>
                  <a:txBody>
                    <a:bodyPr/>
                    <a:lstStyle/>
                    <a:p>
                      <a:pPr algn="r" fontAlgn="ctr"/>
                      <a:r>
                        <a:rPr lang="el-GR" sz="1400" b="0" i="0" u="none" strike="noStrike">
                          <a:solidFill>
                            <a:srgbClr val="000000"/>
                          </a:solidFill>
                          <a:latin typeface="Arial"/>
                        </a:rPr>
                        <a:t>242.725</a:t>
                      </a:r>
                    </a:p>
                  </a:txBody>
                  <a:tcPr marL="0" marR="0" marT="0" marB="0" anchor="ctr"/>
                </a:tc>
                <a:tc>
                  <a:txBody>
                    <a:bodyPr/>
                    <a:lstStyle/>
                    <a:p>
                      <a:pPr algn="r" fontAlgn="ctr"/>
                      <a:r>
                        <a:rPr lang="el-GR" sz="1400" b="0" i="0" u="none" strike="noStrike">
                          <a:solidFill>
                            <a:srgbClr val="000000"/>
                          </a:solidFill>
                          <a:latin typeface="Arial"/>
                        </a:rPr>
                        <a:t>228.195</a:t>
                      </a:r>
                    </a:p>
                  </a:txBody>
                  <a:tcPr marL="0" marR="0" marT="0" marB="0" anchor="ctr"/>
                </a:tc>
                <a:extLst>
                  <a:ext uri="{0D108BD9-81ED-4DB2-BD59-A6C34878D82A}">
                    <a16:rowId xmlns:a16="http://schemas.microsoft.com/office/drawing/2014/main" xmlns="" val="10002"/>
                  </a:ext>
                </a:extLst>
              </a:tr>
              <a:tr h="418659">
                <a:tc>
                  <a:txBody>
                    <a:bodyPr/>
                    <a:lstStyle/>
                    <a:p>
                      <a:pPr algn="l" fontAlgn="ctr"/>
                      <a:r>
                        <a:rPr lang="en-GB" sz="1400" b="1" i="0" u="none" strike="noStrike" dirty="0">
                          <a:solidFill>
                            <a:srgbClr val="000000"/>
                          </a:solidFill>
                          <a:latin typeface="Arial"/>
                        </a:rPr>
                        <a:t>Italy</a:t>
                      </a:r>
                    </a:p>
                  </a:txBody>
                  <a:tcPr marL="0" marR="0" marT="0" marB="0" anchor="ctr"/>
                </a:tc>
                <a:tc>
                  <a:txBody>
                    <a:bodyPr/>
                    <a:lstStyle/>
                    <a:p>
                      <a:pPr algn="r" fontAlgn="ctr"/>
                      <a:r>
                        <a:rPr lang="el-GR" sz="1400" b="0" i="0" u="none" strike="noStrike" dirty="0">
                          <a:solidFill>
                            <a:srgbClr val="000000"/>
                          </a:solidFill>
                          <a:latin typeface="Arial"/>
                        </a:rPr>
                        <a:t>63.347</a:t>
                      </a:r>
                    </a:p>
                  </a:txBody>
                  <a:tcPr marL="0" marR="0" marT="0" marB="0" anchor="ctr"/>
                </a:tc>
                <a:tc>
                  <a:txBody>
                    <a:bodyPr/>
                    <a:lstStyle/>
                    <a:p>
                      <a:pPr algn="r" fontAlgn="ctr"/>
                      <a:r>
                        <a:rPr lang="el-GR" sz="1400" b="0" i="0" u="none" strike="noStrike">
                          <a:solidFill>
                            <a:srgbClr val="000000"/>
                          </a:solidFill>
                          <a:latin typeface="Arial"/>
                        </a:rPr>
                        <a:t>79.520</a:t>
                      </a:r>
                    </a:p>
                  </a:txBody>
                  <a:tcPr marL="0" marR="0" marT="0" marB="0" anchor="ctr"/>
                </a:tc>
                <a:tc>
                  <a:txBody>
                    <a:bodyPr/>
                    <a:lstStyle/>
                    <a:p>
                      <a:pPr algn="r" fontAlgn="ctr"/>
                      <a:r>
                        <a:rPr lang="el-GR" sz="1400" b="0" i="0" u="none" strike="noStrike">
                          <a:solidFill>
                            <a:srgbClr val="000000"/>
                          </a:solidFill>
                          <a:latin typeface="Arial"/>
                        </a:rPr>
                        <a:t>63.257</a:t>
                      </a:r>
                    </a:p>
                  </a:txBody>
                  <a:tcPr marL="0" marR="0" marT="0" marB="0" anchor="ctr"/>
                </a:tc>
                <a:tc>
                  <a:txBody>
                    <a:bodyPr/>
                    <a:lstStyle/>
                    <a:p>
                      <a:pPr algn="r" fontAlgn="ctr"/>
                      <a:r>
                        <a:rPr lang="el-GR" sz="1400" b="0" i="0" u="none" strike="noStrike">
                          <a:solidFill>
                            <a:srgbClr val="000000"/>
                          </a:solidFill>
                          <a:latin typeface="Arial"/>
                        </a:rPr>
                        <a:t>64.235</a:t>
                      </a:r>
                    </a:p>
                  </a:txBody>
                  <a:tcPr marL="0" marR="0" marT="0" marB="0" anchor="ctr"/>
                </a:tc>
                <a:tc>
                  <a:txBody>
                    <a:bodyPr/>
                    <a:lstStyle/>
                    <a:p>
                      <a:pPr algn="r" fontAlgn="ctr"/>
                      <a:r>
                        <a:rPr lang="el-GR" sz="1400" b="0" i="0" u="none" strike="noStrike">
                          <a:solidFill>
                            <a:srgbClr val="000000"/>
                          </a:solidFill>
                          <a:latin typeface="Arial"/>
                        </a:rPr>
                        <a:t>63.700</a:t>
                      </a:r>
                    </a:p>
                  </a:txBody>
                  <a:tcPr marL="0" marR="0" marT="0" marB="0" anchor="ctr"/>
                </a:tc>
                <a:tc>
                  <a:txBody>
                    <a:bodyPr/>
                    <a:lstStyle/>
                    <a:p>
                      <a:pPr algn="r" fontAlgn="ctr"/>
                      <a:r>
                        <a:rPr lang="el-GR" sz="1400" b="0" i="0" u="none" strike="noStrike">
                          <a:solidFill>
                            <a:srgbClr val="000000"/>
                          </a:solidFill>
                          <a:latin typeface="Arial"/>
                        </a:rPr>
                        <a:t>52.526</a:t>
                      </a:r>
                    </a:p>
                  </a:txBody>
                  <a:tcPr marL="0" marR="0" marT="0" marB="0" anchor="ctr"/>
                </a:tc>
                <a:tc>
                  <a:txBody>
                    <a:bodyPr/>
                    <a:lstStyle/>
                    <a:p>
                      <a:pPr algn="r" fontAlgn="ctr"/>
                      <a:r>
                        <a:rPr lang="el-GR" sz="1400" b="0" i="0" u="none" strike="noStrike">
                          <a:solidFill>
                            <a:srgbClr val="000000"/>
                          </a:solidFill>
                          <a:latin typeface="Arial"/>
                        </a:rPr>
                        <a:t>57.806</a:t>
                      </a:r>
                    </a:p>
                  </a:txBody>
                  <a:tcPr marL="0" marR="0" marT="0" marB="0" anchor="ctr"/>
                </a:tc>
                <a:tc>
                  <a:txBody>
                    <a:bodyPr/>
                    <a:lstStyle/>
                    <a:p>
                      <a:pPr algn="r" fontAlgn="ctr"/>
                      <a:r>
                        <a:rPr lang="el-GR" sz="1400" b="0" i="0" u="none" strike="noStrike">
                          <a:solidFill>
                            <a:srgbClr val="000000"/>
                          </a:solidFill>
                          <a:latin typeface="Arial"/>
                        </a:rPr>
                        <a:t>62.502</a:t>
                      </a:r>
                    </a:p>
                  </a:txBody>
                  <a:tcPr marL="0" marR="0" marT="0" marB="0" anchor="ctr"/>
                </a:tc>
                <a:tc>
                  <a:txBody>
                    <a:bodyPr/>
                    <a:lstStyle/>
                    <a:p>
                      <a:pPr algn="r" fontAlgn="ctr"/>
                      <a:r>
                        <a:rPr lang="el-GR" sz="1400" b="0" i="0" u="none" strike="noStrike">
                          <a:solidFill>
                            <a:srgbClr val="000000"/>
                          </a:solidFill>
                          <a:latin typeface="Arial"/>
                        </a:rPr>
                        <a:t>61.415</a:t>
                      </a:r>
                    </a:p>
                  </a:txBody>
                  <a:tcPr marL="0" marR="0" marT="0" marB="0" anchor="ctr"/>
                </a:tc>
                <a:tc>
                  <a:txBody>
                    <a:bodyPr/>
                    <a:lstStyle/>
                    <a:p>
                      <a:pPr algn="r" fontAlgn="ctr"/>
                      <a:r>
                        <a:rPr lang="el-GR" sz="1400" b="0" i="0" u="none" strike="noStrike">
                          <a:solidFill>
                            <a:srgbClr val="000000"/>
                          </a:solidFill>
                          <a:latin typeface="Arial"/>
                        </a:rPr>
                        <a:t>52.547</a:t>
                      </a:r>
                    </a:p>
                  </a:txBody>
                  <a:tcPr marL="0" marR="0" marT="0" marB="0" anchor="ctr"/>
                </a:tc>
                <a:extLst>
                  <a:ext uri="{0D108BD9-81ED-4DB2-BD59-A6C34878D82A}">
                    <a16:rowId xmlns:a16="http://schemas.microsoft.com/office/drawing/2014/main" xmlns="" val="10003"/>
                  </a:ext>
                </a:extLst>
              </a:tr>
              <a:tr h="418659">
                <a:tc>
                  <a:txBody>
                    <a:bodyPr/>
                    <a:lstStyle/>
                    <a:p>
                      <a:pPr algn="l" fontAlgn="ctr"/>
                      <a:r>
                        <a:rPr lang="en-GB" sz="1400" b="1" i="0" u="none" strike="noStrike">
                          <a:solidFill>
                            <a:srgbClr val="000000"/>
                          </a:solidFill>
                          <a:latin typeface="Arial"/>
                        </a:rPr>
                        <a:t>Greece</a:t>
                      </a:r>
                    </a:p>
                  </a:txBody>
                  <a:tcPr marL="0" marR="0" marT="0" marB="0" anchor="ctr"/>
                </a:tc>
                <a:tc>
                  <a:txBody>
                    <a:bodyPr/>
                    <a:lstStyle/>
                    <a:p>
                      <a:pPr algn="r" fontAlgn="ctr"/>
                      <a:r>
                        <a:rPr lang="el-GR" sz="1400" b="1" i="0" u="none" strike="noStrike" dirty="0">
                          <a:solidFill>
                            <a:srgbClr val="000000"/>
                          </a:solidFill>
                          <a:latin typeface="Arial"/>
                        </a:rPr>
                        <a:t>17.063</a:t>
                      </a:r>
                    </a:p>
                  </a:txBody>
                  <a:tcPr marL="0" marR="0" marT="0" marB="0" anchor="ctr"/>
                </a:tc>
                <a:tc>
                  <a:txBody>
                    <a:bodyPr/>
                    <a:lstStyle/>
                    <a:p>
                      <a:pPr algn="r" fontAlgn="ctr"/>
                      <a:r>
                        <a:rPr lang="el-GR" sz="1400" b="1" i="0" u="none" strike="noStrike" dirty="0">
                          <a:solidFill>
                            <a:srgbClr val="000000"/>
                          </a:solidFill>
                          <a:latin typeface="Arial"/>
                        </a:rPr>
                        <a:t>17.193</a:t>
                      </a:r>
                    </a:p>
                  </a:txBody>
                  <a:tcPr marL="0" marR="0" marT="0" marB="0" anchor="ctr"/>
                </a:tc>
                <a:tc>
                  <a:txBody>
                    <a:bodyPr/>
                    <a:lstStyle/>
                    <a:p>
                      <a:pPr algn="r" fontAlgn="ctr"/>
                      <a:r>
                        <a:rPr lang="el-GR" sz="1400" b="1" i="0" u="none" strike="noStrike" dirty="0">
                          <a:solidFill>
                            <a:srgbClr val="000000"/>
                          </a:solidFill>
                          <a:latin typeface="Arial"/>
                        </a:rPr>
                        <a:t>16.612</a:t>
                      </a:r>
                    </a:p>
                  </a:txBody>
                  <a:tcPr marL="0" marR="0" marT="0" marB="0" anchor="ctr"/>
                </a:tc>
                <a:tc>
                  <a:txBody>
                    <a:bodyPr/>
                    <a:lstStyle/>
                    <a:p>
                      <a:pPr algn="r" fontAlgn="ctr"/>
                      <a:r>
                        <a:rPr lang="el-GR" sz="1400" b="1" i="0" u="none" strike="noStrike" dirty="0">
                          <a:solidFill>
                            <a:srgbClr val="000000"/>
                          </a:solidFill>
                          <a:latin typeface="Arial"/>
                        </a:rPr>
                        <a:t>18.638</a:t>
                      </a:r>
                    </a:p>
                  </a:txBody>
                  <a:tcPr marL="0" marR="0" marT="0" marB="0" anchor="ctr"/>
                </a:tc>
                <a:tc>
                  <a:txBody>
                    <a:bodyPr/>
                    <a:lstStyle/>
                    <a:p>
                      <a:pPr algn="r" fontAlgn="ctr"/>
                      <a:r>
                        <a:rPr lang="el-GR" sz="1400" b="1" i="0" u="none" strike="noStrike" dirty="0">
                          <a:solidFill>
                            <a:srgbClr val="000000"/>
                          </a:solidFill>
                          <a:latin typeface="Arial"/>
                        </a:rPr>
                        <a:t>16.678</a:t>
                      </a:r>
                    </a:p>
                  </a:txBody>
                  <a:tcPr marL="0" marR="0" marT="0" marB="0" anchor="ctr"/>
                </a:tc>
                <a:tc>
                  <a:txBody>
                    <a:bodyPr/>
                    <a:lstStyle/>
                    <a:p>
                      <a:pPr algn="r" fontAlgn="ctr"/>
                      <a:r>
                        <a:rPr lang="el-GR" sz="1400" b="1" i="0" u="none" strike="noStrike" dirty="0">
                          <a:solidFill>
                            <a:srgbClr val="000000"/>
                          </a:solidFill>
                          <a:latin typeface="Arial"/>
                        </a:rPr>
                        <a:t>18.628</a:t>
                      </a:r>
                    </a:p>
                  </a:txBody>
                  <a:tcPr marL="0" marR="0" marT="0" marB="0" anchor="ctr"/>
                </a:tc>
                <a:tc>
                  <a:txBody>
                    <a:bodyPr/>
                    <a:lstStyle/>
                    <a:p>
                      <a:pPr algn="r" fontAlgn="ctr"/>
                      <a:r>
                        <a:rPr lang="el-GR" sz="1400" b="1" i="0" u="none" strike="noStrike">
                          <a:solidFill>
                            <a:srgbClr val="000000"/>
                          </a:solidFill>
                          <a:latin typeface="Arial"/>
                        </a:rPr>
                        <a:t>23.289</a:t>
                      </a:r>
                    </a:p>
                  </a:txBody>
                  <a:tcPr marL="0" marR="0" marT="0" marB="0" anchor="ctr"/>
                </a:tc>
                <a:tc>
                  <a:txBody>
                    <a:bodyPr/>
                    <a:lstStyle/>
                    <a:p>
                      <a:pPr algn="r" fontAlgn="ctr"/>
                      <a:r>
                        <a:rPr lang="el-GR" sz="1400" b="1" i="0" u="none" strike="noStrike" dirty="0">
                          <a:solidFill>
                            <a:srgbClr val="000000"/>
                          </a:solidFill>
                          <a:latin typeface="Arial"/>
                        </a:rPr>
                        <a:t>19.156</a:t>
                      </a:r>
                    </a:p>
                  </a:txBody>
                  <a:tcPr marL="0" marR="0" marT="0" marB="0" anchor="ctr"/>
                </a:tc>
                <a:tc>
                  <a:txBody>
                    <a:bodyPr/>
                    <a:lstStyle/>
                    <a:p>
                      <a:pPr algn="r" fontAlgn="ctr"/>
                      <a:r>
                        <a:rPr lang="el-GR" sz="1400" b="1" i="0" u="none" strike="noStrike" dirty="0">
                          <a:solidFill>
                            <a:srgbClr val="000000"/>
                          </a:solidFill>
                          <a:latin typeface="Arial"/>
                        </a:rPr>
                        <a:t>21.916</a:t>
                      </a:r>
                    </a:p>
                  </a:txBody>
                  <a:tcPr marL="0" marR="0" marT="0" marB="0" anchor="ctr"/>
                </a:tc>
                <a:tc>
                  <a:txBody>
                    <a:bodyPr/>
                    <a:lstStyle/>
                    <a:p>
                      <a:pPr algn="r" fontAlgn="ctr"/>
                      <a:r>
                        <a:rPr lang="el-GR" sz="1400" b="1" i="0" u="none" strike="noStrike" dirty="0">
                          <a:solidFill>
                            <a:srgbClr val="000000"/>
                          </a:solidFill>
                          <a:latin typeface="Arial"/>
                        </a:rPr>
                        <a:t>23.498</a:t>
                      </a:r>
                    </a:p>
                  </a:txBody>
                  <a:tcPr marL="0" marR="0" marT="0" marB="0" anchor="ctr"/>
                </a:tc>
                <a:extLst>
                  <a:ext uri="{0D108BD9-81ED-4DB2-BD59-A6C34878D82A}">
                    <a16:rowId xmlns:a16="http://schemas.microsoft.com/office/drawing/2014/main" xmlns="" val="10004"/>
                  </a:ext>
                </a:extLst>
              </a:tr>
              <a:tr h="418659">
                <a:tc>
                  <a:txBody>
                    <a:bodyPr/>
                    <a:lstStyle/>
                    <a:p>
                      <a:pPr algn="l" fontAlgn="ctr"/>
                      <a:r>
                        <a:rPr lang="en-GB" sz="1400" b="1" i="0" u="none" strike="noStrike">
                          <a:solidFill>
                            <a:srgbClr val="000000"/>
                          </a:solidFill>
                          <a:latin typeface="Arial"/>
                        </a:rPr>
                        <a:t>France</a:t>
                      </a:r>
                    </a:p>
                  </a:txBody>
                  <a:tcPr marL="0" marR="0" marT="0" marB="0" anchor="ctr"/>
                </a:tc>
                <a:tc>
                  <a:txBody>
                    <a:bodyPr/>
                    <a:lstStyle/>
                    <a:p>
                      <a:pPr algn="r" fontAlgn="ctr"/>
                      <a:r>
                        <a:rPr lang="el-GR" sz="1400" b="0" i="0" u="none" strike="noStrike" dirty="0">
                          <a:solidFill>
                            <a:srgbClr val="000000"/>
                          </a:solidFill>
                          <a:latin typeface="Arial"/>
                        </a:rPr>
                        <a:t>16.201</a:t>
                      </a:r>
                    </a:p>
                  </a:txBody>
                  <a:tcPr marL="0" marR="0" marT="0" marB="0" anchor="ctr"/>
                </a:tc>
                <a:tc>
                  <a:txBody>
                    <a:bodyPr/>
                    <a:lstStyle/>
                    <a:p>
                      <a:pPr algn="r" fontAlgn="ctr"/>
                      <a:r>
                        <a:rPr lang="el-GR" sz="1400" b="0" i="0" u="none" strike="noStrike">
                          <a:solidFill>
                            <a:srgbClr val="000000"/>
                          </a:solidFill>
                          <a:latin typeface="Arial"/>
                        </a:rPr>
                        <a:t>12.763</a:t>
                      </a:r>
                    </a:p>
                  </a:txBody>
                  <a:tcPr marL="0" marR="0" marT="0" marB="0" anchor="ctr"/>
                </a:tc>
                <a:tc>
                  <a:txBody>
                    <a:bodyPr/>
                    <a:lstStyle/>
                    <a:p>
                      <a:pPr algn="r" fontAlgn="ctr"/>
                      <a:r>
                        <a:rPr lang="el-GR" sz="1400" b="0" i="0" u="none" strike="noStrike">
                          <a:solidFill>
                            <a:srgbClr val="000000"/>
                          </a:solidFill>
                          <a:latin typeface="Arial"/>
                        </a:rPr>
                        <a:t>17.358</a:t>
                      </a:r>
                    </a:p>
                  </a:txBody>
                  <a:tcPr marL="0" marR="0" marT="0" marB="0" anchor="ctr"/>
                </a:tc>
                <a:tc>
                  <a:txBody>
                    <a:bodyPr/>
                    <a:lstStyle/>
                    <a:p>
                      <a:pPr algn="r" fontAlgn="ctr"/>
                      <a:r>
                        <a:rPr lang="el-GR" sz="1400" b="0" i="0" u="none" strike="noStrike">
                          <a:solidFill>
                            <a:srgbClr val="000000"/>
                          </a:solidFill>
                          <a:latin typeface="Arial"/>
                        </a:rPr>
                        <a:t>14.091</a:t>
                      </a:r>
                    </a:p>
                  </a:txBody>
                  <a:tcPr marL="0" marR="0" marT="0" marB="0" anchor="ctr"/>
                </a:tc>
                <a:tc>
                  <a:txBody>
                    <a:bodyPr/>
                    <a:lstStyle/>
                    <a:p>
                      <a:pPr algn="r" fontAlgn="ctr"/>
                      <a:r>
                        <a:rPr lang="el-GR" sz="1400" b="0" i="0" u="none" strike="noStrike">
                          <a:solidFill>
                            <a:srgbClr val="000000"/>
                          </a:solidFill>
                          <a:latin typeface="Arial"/>
                        </a:rPr>
                        <a:t>11.807</a:t>
                      </a:r>
                    </a:p>
                  </a:txBody>
                  <a:tcPr marL="0" marR="0" marT="0" marB="0" anchor="ctr"/>
                </a:tc>
                <a:tc>
                  <a:txBody>
                    <a:bodyPr/>
                    <a:lstStyle/>
                    <a:p>
                      <a:pPr algn="r" fontAlgn="ctr"/>
                      <a:r>
                        <a:rPr lang="el-GR" sz="1400" b="0" i="0" u="none" strike="noStrike" dirty="0">
                          <a:solidFill>
                            <a:srgbClr val="000000"/>
                          </a:solidFill>
                          <a:latin typeface="Arial"/>
                        </a:rPr>
                        <a:t>10.149</a:t>
                      </a:r>
                    </a:p>
                  </a:txBody>
                  <a:tcPr marL="0" marR="0" marT="0" marB="0" anchor="ctr"/>
                </a:tc>
                <a:tc>
                  <a:txBody>
                    <a:bodyPr/>
                    <a:lstStyle/>
                    <a:p>
                      <a:pPr algn="r" fontAlgn="ctr"/>
                      <a:r>
                        <a:rPr lang="el-GR" sz="1400" b="0" i="0" u="none" strike="noStrike" dirty="0">
                          <a:solidFill>
                            <a:srgbClr val="000000"/>
                          </a:solidFill>
                          <a:latin typeface="Arial"/>
                        </a:rPr>
                        <a:t>6.663</a:t>
                      </a:r>
                    </a:p>
                  </a:txBody>
                  <a:tcPr marL="0" marR="0" marT="0" marB="0" anchor="ctr"/>
                </a:tc>
                <a:tc>
                  <a:txBody>
                    <a:bodyPr/>
                    <a:lstStyle/>
                    <a:p>
                      <a:pPr algn="r" fontAlgn="ctr"/>
                      <a:r>
                        <a:rPr lang="el-GR" sz="1400" b="0" i="0" u="none" strike="noStrike">
                          <a:solidFill>
                            <a:srgbClr val="000000"/>
                          </a:solidFill>
                          <a:latin typeface="Arial"/>
                        </a:rPr>
                        <a:t>7.031</a:t>
                      </a:r>
                    </a:p>
                  </a:txBody>
                  <a:tcPr marL="0" marR="0" marT="0" marB="0" anchor="ctr"/>
                </a:tc>
                <a:tc>
                  <a:txBody>
                    <a:bodyPr/>
                    <a:lstStyle/>
                    <a:p>
                      <a:pPr algn="r" fontAlgn="ctr"/>
                      <a:r>
                        <a:rPr lang="el-GR" sz="1400" b="0" i="0" u="none" strike="noStrike">
                          <a:solidFill>
                            <a:srgbClr val="000000"/>
                          </a:solidFill>
                          <a:latin typeface="Arial"/>
                        </a:rPr>
                        <a:t>4.652</a:t>
                      </a:r>
                    </a:p>
                  </a:txBody>
                  <a:tcPr marL="0" marR="0" marT="0" marB="0" anchor="ctr"/>
                </a:tc>
                <a:tc>
                  <a:txBody>
                    <a:bodyPr/>
                    <a:lstStyle/>
                    <a:p>
                      <a:pPr algn="r" fontAlgn="ctr"/>
                      <a:r>
                        <a:rPr lang="el-GR" sz="1400" b="0" i="0" u="none" strike="noStrike">
                          <a:solidFill>
                            <a:srgbClr val="000000"/>
                          </a:solidFill>
                          <a:latin typeface="Arial"/>
                        </a:rPr>
                        <a:t>6.047</a:t>
                      </a:r>
                    </a:p>
                  </a:txBody>
                  <a:tcPr marL="0" marR="0" marT="0" marB="0" anchor="ctr"/>
                </a:tc>
                <a:extLst>
                  <a:ext uri="{0D108BD9-81ED-4DB2-BD59-A6C34878D82A}">
                    <a16:rowId xmlns:a16="http://schemas.microsoft.com/office/drawing/2014/main" xmlns="" val="10005"/>
                  </a:ext>
                </a:extLst>
              </a:tr>
              <a:tr h="363510">
                <a:tc>
                  <a:txBody>
                    <a:bodyPr/>
                    <a:lstStyle/>
                    <a:p>
                      <a:pPr algn="l" fontAlgn="ctr"/>
                      <a:r>
                        <a:rPr lang="en-GB" sz="1400" b="1" i="0" u="none" strike="noStrike">
                          <a:solidFill>
                            <a:srgbClr val="000000"/>
                          </a:solidFill>
                          <a:latin typeface="Arial"/>
                        </a:rPr>
                        <a:t>Turkey</a:t>
                      </a:r>
                    </a:p>
                  </a:txBody>
                  <a:tcPr marL="0" marR="0" marT="0" marB="0" anchor="ctr"/>
                </a:tc>
                <a:tc>
                  <a:txBody>
                    <a:bodyPr/>
                    <a:lstStyle/>
                    <a:p>
                      <a:pPr algn="r" fontAlgn="ctr"/>
                      <a:r>
                        <a:rPr lang="el-GR" sz="1400" b="0" i="0" u="none" strike="noStrike" dirty="0">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3</a:t>
                      </a:r>
                    </a:p>
                  </a:txBody>
                  <a:tcPr marL="0" marR="0" marT="0" marB="0" anchor="ctr"/>
                </a:tc>
                <a:tc>
                  <a:txBody>
                    <a:bodyPr/>
                    <a:lstStyle/>
                    <a:p>
                      <a:pPr algn="r" fontAlgn="ctr"/>
                      <a:r>
                        <a:rPr lang="el-GR" sz="1400" b="0" i="0" u="none" strike="noStrike">
                          <a:solidFill>
                            <a:srgbClr val="000000"/>
                          </a:solidFill>
                          <a:latin typeface="Arial"/>
                        </a:rPr>
                        <a:t>329</a:t>
                      </a:r>
                    </a:p>
                  </a:txBody>
                  <a:tcPr marL="0" marR="0" marT="0" marB="0" anchor="ctr"/>
                </a:tc>
                <a:tc>
                  <a:txBody>
                    <a:bodyPr/>
                    <a:lstStyle/>
                    <a:p>
                      <a:pPr algn="r" fontAlgn="ctr"/>
                      <a:r>
                        <a:rPr lang="el-GR" sz="1400" b="0" i="0" u="none" strike="noStrike">
                          <a:solidFill>
                            <a:srgbClr val="000000"/>
                          </a:solidFill>
                          <a:latin typeface="Arial"/>
                        </a:rPr>
                        <a:t>489</a:t>
                      </a:r>
                    </a:p>
                  </a:txBody>
                  <a:tcPr marL="0" marR="0" marT="0" marB="0" anchor="ctr"/>
                </a:tc>
                <a:tc>
                  <a:txBody>
                    <a:bodyPr/>
                    <a:lstStyle/>
                    <a:p>
                      <a:pPr algn="r" fontAlgn="ctr"/>
                      <a:r>
                        <a:rPr lang="el-GR" sz="1400" b="0" i="0" u="none" strike="noStrike">
                          <a:solidFill>
                            <a:srgbClr val="000000"/>
                          </a:solidFill>
                          <a:latin typeface="Arial"/>
                        </a:rPr>
                        <a:t>907</a:t>
                      </a:r>
                    </a:p>
                  </a:txBody>
                  <a:tcPr marL="0" marR="0" marT="0" marB="0" anchor="ctr"/>
                </a:tc>
                <a:tc>
                  <a:txBody>
                    <a:bodyPr/>
                    <a:lstStyle/>
                    <a:p>
                      <a:pPr algn="r" fontAlgn="ctr"/>
                      <a:r>
                        <a:rPr lang="el-GR" sz="1400" b="0" i="0" u="none" strike="noStrike">
                          <a:solidFill>
                            <a:srgbClr val="000000"/>
                          </a:solidFill>
                          <a:latin typeface="Arial"/>
                        </a:rPr>
                        <a:t>4.168</a:t>
                      </a:r>
                    </a:p>
                  </a:txBody>
                  <a:tcPr marL="0" marR="0" marT="0" marB="0" anchor="ctr"/>
                </a:tc>
                <a:extLst>
                  <a:ext uri="{0D108BD9-81ED-4DB2-BD59-A6C34878D82A}">
                    <a16:rowId xmlns:a16="http://schemas.microsoft.com/office/drawing/2014/main" xmlns="" val="10006"/>
                  </a:ext>
                </a:extLst>
              </a:tr>
              <a:tr h="418659">
                <a:tc>
                  <a:txBody>
                    <a:bodyPr/>
                    <a:lstStyle/>
                    <a:p>
                      <a:pPr algn="l" fontAlgn="ctr"/>
                      <a:r>
                        <a:rPr lang="en-GB" sz="1400" b="1" i="0" u="none" strike="noStrike">
                          <a:solidFill>
                            <a:srgbClr val="000000"/>
                          </a:solidFill>
                          <a:latin typeface="Arial"/>
                        </a:rPr>
                        <a:t>Bulgaria</a:t>
                      </a:r>
                    </a:p>
                  </a:txBody>
                  <a:tcPr marL="0" marR="0" marT="0" marB="0" anchor="ctr"/>
                </a:tc>
                <a:tc>
                  <a:txBody>
                    <a:bodyPr/>
                    <a:lstStyle/>
                    <a:p>
                      <a:pPr algn="r" fontAlgn="ctr"/>
                      <a:r>
                        <a:rPr lang="el-GR" sz="1400" b="0" i="0" u="none" strike="noStrike" dirty="0">
                          <a:solidFill>
                            <a:srgbClr val="000000"/>
                          </a:solidFill>
                          <a:latin typeface="Arial"/>
                        </a:rPr>
                        <a:t>698</a:t>
                      </a:r>
                    </a:p>
                  </a:txBody>
                  <a:tcPr marL="0" marR="0" marT="0" marB="0" anchor="ctr"/>
                </a:tc>
                <a:tc>
                  <a:txBody>
                    <a:bodyPr/>
                    <a:lstStyle/>
                    <a:p>
                      <a:pPr algn="r" fontAlgn="ctr"/>
                      <a:r>
                        <a:rPr lang="el-GR" sz="1400" b="0" i="0" u="none" strike="noStrike">
                          <a:solidFill>
                            <a:srgbClr val="000000"/>
                          </a:solidFill>
                          <a:latin typeface="Arial"/>
                        </a:rPr>
                        <a:t>747</a:t>
                      </a:r>
                    </a:p>
                  </a:txBody>
                  <a:tcPr marL="0" marR="0" marT="0" marB="0" anchor="ctr"/>
                </a:tc>
                <a:tc>
                  <a:txBody>
                    <a:bodyPr/>
                    <a:lstStyle/>
                    <a:p>
                      <a:pPr algn="r" fontAlgn="ctr"/>
                      <a:r>
                        <a:rPr lang="el-GR" sz="1400" b="0" i="0" u="none" strike="noStrike">
                          <a:solidFill>
                            <a:srgbClr val="000000"/>
                          </a:solidFill>
                          <a:latin typeface="Arial"/>
                        </a:rPr>
                        <a:t>878</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3.114</a:t>
                      </a:r>
                    </a:p>
                  </a:txBody>
                  <a:tcPr marL="0" marR="0" marT="0" marB="0" anchor="ctr"/>
                </a:tc>
                <a:tc>
                  <a:txBody>
                    <a:bodyPr/>
                    <a:lstStyle/>
                    <a:p>
                      <a:pPr algn="r" fontAlgn="ctr"/>
                      <a:r>
                        <a:rPr lang="el-GR" sz="1400" b="0" i="0" u="none" strike="noStrike">
                          <a:solidFill>
                            <a:srgbClr val="000000"/>
                          </a:solidFill>
                          <a:latin typeface="Arial"/>
                        </a:rPr>
                        <a:t>3.376</a:t>
                      </a:r>
                    </a:p>
                  </a:txBody>
                  <a:tcPr marL="0" marR="0" marT="0" marB="0" anchor="ctr"/>
                </a:tc>
                <a:tc>
                  <a:txBody>
                    <a:bodyPr/>
                    <a:lstStyle/>
                    <a:p>
                      <a:pPr algn="r" fontAlgn="ctr"/>
                      <a:r>
                        <a:rPr lang="el-GR" sz="1400" b="0" i="0" u="none" strike="noStrike">
                          <a:solidFill>
                            <a:srgbClr val="000000"/>
                          </a:solidFill>
                          <a:latin typeface="Arial"/>
                        </a:rPr>
                        <a:t>1.713</a:t>
                      </a:r>
                    </a:p>
                  </a:txBody>
                  <a:tcPr marL="0" marR="0" marT="0" marB="0" anchor="ctr"/>
                </a:tc>
                <a:tc>
                  <a:txBody>
                    <a:bodyPr/>
                    <a:lstStyle/>
                    <a:p>
                      <a:pPr algn="r" fontAlgn="ctr"/>
                      <a:r>
                        <a:rPr lang="el-GR" sz="1400" b="0" i="0" u="none" strike="noStrike">
                          <a:solidFill>
                            <a:srgbClr val="000000"/>
                          </a:solidFill>
                          <a:latin typeface="Arial"/>
                        </a:rPr>
                        <a:t>1.526</a:t>
                      </a:r>
                    </a:p>
                  </a:txBody>
                  <a:tcPr marL="0" marR="0" marT="0" marB="0" anchor="ctr"/>
                </a:tc>
                <a:tc>
                  <a:txBody>
                    <a:bodyPr/>
                    <a:lstStyle/>
                    <a:p>
                      <a:pPr algn="r" fontAlgn="ctr"/>
                      <a:r>
                        <a:rPr lang="el-GR" sz="1400" b="0" i="0" u="none" strike="noStrike">
                          <a:solidFill>
                            <a:srgbClr val="000000"/>
                          </a:solidFill>
                          <a:latin typeface="Arial"/>
                        </a:rPr>
                        <a:t>2.735</a:t>
                      </a:r>
                    </a:p>
                  </a:txBody>
                  <a:tcPr marL="0" marR="0" marT="0" marB="0" anchor="ctr"/>
                </a:tc>
                <a:extLst>
                  <a:ext uri="{0D108BD9-81ED-4DB2-BD59-A6C34878D82A}">
                    <a16:rowId xmlns:a16="http://schemas.microsoft.com/office/drawing/2014/main" xmlns="" val="10007"/>
                  </a:ext>
                </a:extLst>
              </a:tr>
              <a:tr h="418659">
                <a:tc>
                  <a:txBody>
                    <a:bodyPr/>
                    <a:lstStyle/>
                    <a:p>
                      <a:pPr algn="l" fontAlgn="ctr"/>
                      <a:r>
                        <a:rPr lang="en-GB" sz="1400" b="1" i="0" u="none" strike="noStrike">
                          <a:solidFill>
                            <a:srgbClr val="000000"/>
                          </a:solidFill>
                          <a:latin typeface="Arial"/>
                        </a:rPr>
                        <a:t>Albania</a:t>
                      </a:r>
                    </a:p>
                  </a:txBody>
                  <a:tcPr marL="0" marR="0" marT="0" marB="0" anchor="ctr"/>
                </a:tc>
                <a:tc>
                  <a:txBody>
                    <a:bodyPr/>
                    <a:lstStyle/>
                    <a:p>
                      <a:pPr algn="r" fontAlgn="ctr"/>
                      <a:r>
                        <a:rPr lang="el-GR" sz="1400" b="0" i="0" u="none" strike="noStrike" dirty="0">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1.300</a:t>
                      </a:r>
                    </a:p>
                  </a:txBody>
                  <a:tcPr marL="0" marR="0" marT="0" marB="0" anchor="ctr"/>
                </a:tc>
                <a:tc>
                  <a:txBody>
                    <a:bodyPr/>
                    <a:lstStyle/>
                    <a:p>
                      <a:pPr algn="r" fontAlgn="ctr"/>
                      <a:r>
                        <a:rPr lang="el-GR" sz="1400" b="0" i="0" u="none" strike="noStrike">
                          <a:solidFill>
                            <a:srgbClr val="000000"/>
                          </a:solidFill>
                          <a:latin typeface="Arial"/>
                        </a:rPr>
                        <a:t>956</a:t>
                      </a:r>
                    </a:p>
                  </a:txBody>
                  <a:tcPr marL="0" marR="0" marT="0" marB="0" anchor="ctr"/>
                </a:tc>
                <a:tc>
                  <a:txBody>
                    <a:bodyPr/>
                    <a:lstStyle/>
                    <a:p>
                      <a:pPr algn="r" fontAlgn="ctr"/>
                      <a:r>
                        <a:rPr lang="el-GR" sz="1400" b="0" i="0" u="none" strike="noStrike">
                          <a:solidFill>
                            <a:srgbClr val="000000"/>
                          </a:solidFill>
                          <a:latin typeface="Arial"/>
                        </a:rPr>
                        <a:t>1.000</a:t>
                      </a:r>
                    </a:p>
                  </a:txBody>
                  <a:tcPr marL="0" marR="0" marT="0" marB="0" anchor="ctr"/>
                </a:tc>
                <a:tc>
                  <a:txBody>
                    <a:bodyPr/>
                    <a:lstStyle/>
                    <a:p>
                      <a:pPr algn="r" fontAlgn="ctr"/>
                      <a:r>
                        <a:rPr lang="el-GR" sz="1400" b="0" i="0" u="none" strike="noStrike">
                          <a:solidFill>
                            <a:srgbClr val="000000"/>
                          </a:solidFill>
                          <a:latin typeface="Arial"/>
                        </a:rPr>
                        <a:t>1.200</a:t>
                      </a:r>
                    </a:p>
                  </a:txBody>
                  <a:tcPr marL="0" marR="0" marT="0" marB="0" anchor="ctr"/>
                </a:tc>
                <a:tc>
                  <a:txBody>
                    <a:bodyPr/>
                    <a:lstStyle/>
                    <a:p>
                      <a:pPr algn="r" fontAlgn="ctr"/>
                      <a:r>
                        <a:rPr lang="el-GR" sz="1400" b="0" i="0" u="none" strike="noStrike">
                          <a:solidFill>
                            <a:srgbClr val="000000"/>
                          </a:solidFill>
                          <a:latin typeface="Arial"/>
                        </a:rPr>
                        <a:t>495</a:t>
                      </a:r>
                    </a:p>
                  </a:txBody>
                  <a:tcPr marL="0" marR="0" marT="0" marB="0" anchor="ctr"/>
                </a:tc>
                <a:tc>
                  <a:txBody>
                    <a:bodyPr/>
                    <a:lstStyle/>
                    <a:p>
                      <a:pPr algn="r" fontAlgn="ctr"/>
                      <a:r>
                        <a:rPr lang="el-GR" sz="1400" b="0" i="0" u="none" strike="noStrike">
                          <a:solidFill>
                            <a:srgbClr val="000000"/>
                          </a:solidFill>
                          <a:latin typeface="Arial"/>
                        </a:rPr>
                        <a:t>1.450</a:t>
                      </a:r>
                    </a:p>
                  </a:txBody>
                  <a:tcPr marL="0" marR="0" marT="0" marB="0" anchor="ctr"/>
                </a:tc>
                <a:tc>
                  <a:txBody>
                    <a:bodyPr/>
                    <a:lstStyle/>
                    <a:p>
                      <a:pPr algn="r" fontAlgn="ctr"/>
                      <a:r>
                        <a:rPr lang="el-GR" sz="1400" b="0" i="0" u="none" strike="noStrike">
                          <a:solidFill>
                            <a:srgbClr val="000000"/>
                          </a:solidFill>
                          <a:latin typeface="Arial"/>
                        </a:rPr>
                        <a:t>430</a:t>
                      </a:r>
                    </a:p>
                  </a:txBody>
                  <a:tcPr marL="0" marR="0" marT="0" marB="0" anchor="ctr"/>
                </a:tc>
                <a:tc>
                  <a:txBody>
                    <a:bodyPr/>
                    <a:lstStyle/>
                    <a:p>
                      <a:pPr algn="r" fontAlgn="ctr"/>
                      <a:r>
                        <a:rPr lang="el-GR" sz="1400" b="0" i="0" u="none" strike="noStrike">
                          <a:solidFill>
                            <a:srgbClr val="000000"/>
                          </a:solidFill>
                          <a:latin typeface="Arial"/>
                        </a:rPr>
                        <a:t>1.108</a:t>
                      </a:r>
                    </a:p>
                  </a:txBody>
                  <a:tcPr marL="0" marR="0" marT="0" marB="0" anchor="ctr"/>
                </a:tc>
                <a:tc>
                  <a:txBody>
                    <a:bodyPr/>
                    <a:lstStyle/>
                    <a:p>
                      <a:pPr algn="r" fontAlgn="ctr"/>
                      <a:r>
                        <a:rPr lang="el-GR" sz="1400" b="0" i="0" u="none" strike="noStrike">
                          <a:solidFill>
                            <a:srgbClr val="000000"/>
                          </a:solidFill>
                          <a:latin typeface="Arial"/>
                        </a:rPr>
                        <a:t>1.071</a:t>
                      </a:r>
                    </a:p>
                  </a:txBody>
                  <a:tcPr marL="0" marR="0" marT="0" marB="0" anchor="ctr"/>
                </a:tc>
                <a:extLst>
                  <a:ext uri="{0D108BD9-81ED-4DB2-BD59-A6C34878D82A}">
                    <a16:rowId xmlns:a16="http://schemas.microsoft.com/office/drawing/2014/main" xmlns="" val="10008"/>
                  </a:ext>
                </a:extLst>
              </a:tr>
              <a:tr h="418659">
                <a:tc>
                  <a:txBody>
                    <a:bodyPr/>
                    <a:lstStyle/>
                    <a:p>
                      <a:pPr algn="l" fontAlgn="ctr"/>
                      <a:r>
                        <a:rPr lang="en-GB" sz="1400" b="1" i="0" u="none" strike="noStrike">
                          <a:solidFill>
                            <a:srgbClr val="000000"/>
                          </a:solidFill>
                          <a:latin typeface="Arial"/>
                        </a:rPr>
                        <a:t>Croatia</a:t>
                      </a:r>
                    </a:p>
                  </a:txBody>
                  <a:tcPr marL="0" marR="0" marT="0" marB="0" anchor="ctr"/>
                </a:tc>
                <a:tc>
                  <a:txBody>
                    <a:bodyPr/>
                    <a:lstStyle/>
                    <a:p>
                      <a:pPr algn="r" fontAlgn="ctr"/>
                      <a:r>
                        <a:rPr lang="el-GR" sz="1400" b="0" i="0" u="none" strike="noStrike" dirty="0">
                          <a:solidFill>
                            <a:srgbClr val="000000"/>
                          </a:solidFill>
                          <a:latin typeface="Arial"/>
                        </a:rPr>
                        <a:t>2.000</a:t>
                      </a:r>
                    </a:p>
                  </a:txBody>
                  <a:tcPr marL="0" marR="0" marT="0" marB="0" anchor="ctr"/>
                </a:tc>
                <a:tc>
                  <a:txBody>
                    <a:bodyPr/>
                    <a:lstStyle/>
                    <a:p>
                      <a:pPr algn="r" fontAlgn="ctr"/>
                      <a:r>
                        <a:rPr lang="el-GR" sz="1400" b="0" i="0" u="none" strike="noStrike" dirty="0">
                          <a:solidFill>
                            <a:srgbClr val="000000"/>
                          </a:solidFill>
                          <a:latin typeface="Arial"/>
                        </a:rPr>
                        <a:t>3.000</a:t>
                      </a:r>
                    </a:p>
                  </a:txBody>
                  <a:tcPr marL="0" marR="0" marT="0" marB="0" anchor="ctr"/>
                </a:tc>
                <a:tc>
                  <a:txBody>
                    <a:bodyPr/>
                    <a:lstStyle/>
                    <a:p>
                      <a:pPr algn="r" fontAlgn="ctr"/>
                      <a:r>
                        <a:rPr lang="el-GR" sz="1400" b="0" i="0" u="none" strike="noStrike">
                          <a:solidFill>
                            <a:srgbClr val="000000"/>
                          </a:solidFill>
                          <a:latin typeface="Arial"/>
                        </a:rPr>
                        <a:t>3.000</a:t>
                      </a:r>
                    </a:p>
                  </a:txBody>
                  <a:tcPr marL="0" marR="0" marT="0" marB="0" anchor="ctr"/>
                </a:tc>
                <a:tc>
                  <a:txBody>
                    <a:bodyPr/>
                    <a:lstStyle/>
                    <a:p>
                      <a:pPr algn="r" fontAlgn="ctr"/>
                      <a:r>
                        <a:rPr lang="el-GR" sz="1400" b="0" i="0" u="none" strike="noStrike">
                          <a:solidFill>
                            <a:srgbClr val="000000"/>
                          </a:solidFill>
                          <a:latin typeface="Arial"/>
                        </a:rPr>
                        <a:t>1.950</a:t>
                      </a:r>
                    </a:p>
                  </a:txBody>
                  <a:tcPr marL="0" marR="0" marT="0" marB="0" anchor="ctr"/>
                </a:tc>
                <a:tc>
                  <a:txBody>
                    <a:bodyPr/>
                    <a:lstStyle/>
                    <a:p>
                      <a:pPr algn="r" fontAlgn="ctr"/>
                      <a:r>
                        <a:rPr lang="el-GR" sz="1400" b="0" i="0" u="none" strike="noStrike" dirty="0">
                          <a:solidFill>
                            <a:srgbClr val="000000"/>
                          </a:solidFill>
                          <a:latin typeface="Arial"/>
                        </a:rPr>
                        <a:t>714</a:t>
                      </a:r>
                    </a:p>
                  </a:txBody>
                  <a:tcPr marL="0" marR="0" marT="0" marB="0" anchor="ctr"/>
                </a:tc>
                <a:tc>
                  <a:txBody>
                    <a:bodyPr/>
                    <a:lstStyle/>
                    <a:p>
                      <a:pPr algn="r" fontAlgn="ctr"/>
                      <a:r>
                        <a:rPr lang="el-GR" sz="1400" b="0" i="0" u="none" strike="noStrike" dirty="0">
                          <a:solidFill>
                            <a:srgbClr val="000000"/>
                          </a:solidFill>
                          <a:latin typeface="Arial"/>
                        </a:rPr>
                        <a:t>746</a:t>
                      </a:r>
                    </a:p>
                  </a:txBody>
                  <a:tcPr marL="0" marR="0" marT="0" marB="0" anchor="ctr"/>
                </a:tc>
                <a:tc>
                  <a:txBody>
                    <a:bodyPr/>
                    <a:lstStyle/>
                    <a:p>
                      <a:pPr algn="r" fontAlgn="ctr"/>
                      <a:r>
                        <a:rPr lang="el-GR" sz="1400" b="0" i="0" u="none" strike="noStrike" dirty="0">
                          <a:solidFill>
                            <a:srgbClr val="000000"/>
                          </a:solidFill>
                          <a:latin typeface="Arial"/>
                        </a:rPr>
                        <a:t>699</a:t>
                      </a:r>
                    </a:p>
                  </a:txBody>
                  <a:tcPr marL="0" marR="0" marT="0" marB="0" anchor="ctr"/>
                </a:tc>
                <a:tc>
                  <a:txBody>
                    <a:bodyPr/>
                    <a:lstStyle/>
                    <a:p>
                      <a:pPr algn="r" fontAlgn="ctr"/>
                      <a:r>
                        <a:rPr lang="el-GR" sz="1400" b="0" i="0" u="none" strike="noStrike" dirty="0">
                          <a:solidFill>
                            <a:srgbClr val="000000"/>
                          </a:solidFill>
                          <a:latin typeface="Arial"/>
                        </a:rPr>
                        <a:t>920</a:t>
                      </a:r>
                    </a:p>
                  </a:txBody>
                  <a:tcPr marL="0" marR="0" marT="0" marB="0" anchor="ctr"/>
                </a:tc>
                <a:tc>
                  <a:txBody>
                    <a:bodyPr/>
                    <a:lstStyle/>
                    <a:p>
                      <a:pPr algn="r" fontAlgn="ctr"/>
                      <a:r>
                        <a:rPr lang="el-GR" sz="1400" b="0" i="0" u="none" strike="noStrike">
                          <a:solidFill>
                            <a:srgbClr val="000000"/>
                          </a:solidFill>
                          <a:latin typeface="Arial"/>
                        </a:rPr>
                        <a:t>882</a:t>
                      </a:r>
                    </a:p>
                  </a:txBody>
                  <a:tcPr marL="0" marR="0" marT="0" marB="0" anchor="ctr"/>
                </a:tc>
                <a:tc>
                  <a:txBody>
                    <a:bodyPr/>
                    <a:lstStyle/>
                    <a:p>
                      <a:pPr algn="r" fontAlgn="ctr"/>
                      <a:r>
                        <a:rPr lang="el-GR" sz="1400" b="0" i="0" u="none" strike="noStrike">
                          <a:solidFill>
                            <a:srgbClr val="000000"/>
                          </a:solidFill>
                          <a:latin typeface="Arial"/>
                        </a:rPr>
                        <a:t>948</a:t>
                      </a:r>
                    </a:p>
                  </a:txBody>
                  <a:tcPr marL="0" marR="0" marT="0" marB="0" anchor="ctr"/>
                </a:tc>
                <a:extLst>
                  <a:ext uri="{0D108BD9-81ED-4DB2-BD59-A6C34878D82A}">
                    <a16:rowId xmlns:a16="http://schemas.microsoft.com/office/drawing/2014/main" xmlns="" val="10009"/>
                  </a:ext>
                </a:extLst>
              </a:tr>
              <a:tr h="418659">
                <a:tc>
                  <a:txBody>
                    <a:bodyPr/>
                    <a:lstStyle/>
                    <a:p>
                      <a:pPr algn="l" fontAlgn="ctr"/>
                      <a:r>
                        <a:rPr lang="en-GB" sz="1400" b="1" i="0" u="none" strike="noStrike">
                          <a:solidFill>
                            <a:srgbClr val="000000"/>
                          </a:solidFill>
                          <a:latin typeface="Arial"/>
                        </a:rPr>
                        <a:t>Slovenia</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dirty="0">
                          <a:solidFill>
                            <a:srgbClr val="000000"/>
                          </a:solidFill>
                          <a:latin typeface="Arial"/>
                        </a:rPr>
                        <a:t>438</a:t>
                      </a:r>
                    </a:p>
                  </a:txBody>
                  <a:tcPr marL="0" marR="0" marT="0" marB="0" anchor="ctr"/>
                </a:tc>
                <a:tc>
                  <a:txBody>
                    <a:bodyPr/>
                    <a:lstStyle/>
                    <a:p>
                      <a:pPr algn="r" fontAlgn="ctr"/>
                      <a:r>
                        <a:rPr lang="el-GR" sz="1400" b="0" i="0" u="none" strike="noStrike" dirty="0">
                          <a:solidFill>
                            <a:srgbClr val="000000"/>
                          </a:solidFill>
                          <a:latin typeface="Arial"/>
                        </a:rPr>
                        <a:t>:</a:t>
                      </a:r>
                    </a:p>
                  </a:txBody>
                  <a:tcPr marL="0" marR="0" marT="0" marB="0" anchor="ctr"/>
                </a:tc>
                <a:tc>
                  <a:txBody>
                    <a:bodyPr/>
                    <a:lstStyle/>
                    <a:p>
                      <a:pPr algn="r" fontAlgn="ctr"/>
                      <a:r>
                        <a:rPr lang="el-GR" sz="1400" b="0" i="0" u="none" strike="noStrike" dirty="0">
                          <a:solidFill>
                            <a:srgbClr val="000000"/>
                          </a:solidFill>
                          <a:latin typeface="Arial"/>
                        </a:rPr>
                        <a:t>327</a:t>
                      </a:r>
                    </a:p>
                  </a:txBody>
                  <a:tcPr marL="0" marR="0" marT="0" marB="0" anchor="ctr"/>
                </a:tc>
                <a:tc>
                  <a:txBody>
                    <a:bodyPr/>
                    <a:lstStyle/>
                    <a:p>
                      <a:pPr algn="r" fontAlgn="ctr"/>
                      <a:r>
                        <a:rPr lang="el-GR" sz="1400" b="0" i="0" u="none" strike="noStrike" dirty="0">
                          <a:solidFill>
                            <a:srgbClr val="000000"/>
                          </a:solidFill>
                          <a:latin typeface="Arial"/>
                        </a:rPr>
                        <a:t>423</a:t>
                      </a:r>
                    </a:p>
                  </a:txBody>
                  <a:tcPr marL="0" marR="0" marT="0" marB="0" anchor="ctr"/>
                </a:tc>
                <a:tc>
                  <a:txBody>
                    <a:bodyPr/>
                    <a:lstStyle/>
                    <a:p>
                      <a:pPr algn="r" fontAlgn="ctr"/>
                      <a:r>
                        <a:rPr lang="el-GR" sz="1400" b="0" i="0" u="none" strike="noStrike">
                          <a:solidFill>
                            <a:srgbClr val="000000"/>
                          </a:solidFill>
                          <a:latin typeface="Arial"/>
                        </a:rPr>
                        <a:t>573</a:t>
                      </a:r>
                    </a:p>
                  </a:txBody>
                  <a:tcPr marL="0" marR="0" marT="0" marB="0" anchor="ctr"/>
                </a:tc>
                <a:tc>
                  <a:txBody>
                    <a:bodyPr/>
                    <a:lstStyle/>
                    <a:p>
                      <a:pPr algn="r" fontAlgn="ctr"/>
                      <a:r>
                        <a:rPr lang="el-GR" sz="1400" b="0" i="0" u="none" strike="noStrike">
                          <a:solidFill>
                            <a:srgbClr val="000000"/>
                          </a:solidFill>
                          <a:latin typeface="Arial"/>
                        </a:rPr>
                        <a:t>607</a:t>
                      </a:r>
                    </a:p>
                  </a:txBody>
                  <a:tcPr marL="0" marR="0" marT="0" marB="0" anchor="ctr"/>
                </a:tc>
                <a:tc>
                  <a:txBody>
                    <a:bodyPr/>
                    <a:lstStyle/>
                    <a:p>
                      <a:pPr algn="r" fontAlgn="ctr"/>
                      <a:r>
                        <a:rPr lang="el-GR" sz="1400" b="0" i="0" u="none" strike="noStrike" dirty="0">
                          <a:solidFill>
                            <a:srgbClr val="000000"/>
                          </a:solidFill>
                          <a:latin typeface="Arial"/>
                        </a:rPr>
                        <a:t>641</a:t>
                      </a:r>
                    </a:p>
                  </a:txBody>
                  <a:tcPr marL="0" marR="0" marT="0" marB="0" anchor="ctr"/>
                </a:tc>
                <a:tc>
                  <a:txBody>
                    <a:bodyPr/>
                    <a:lstStyle/>
                    <a:p>
                      <a:pPr algn="r" fontAlgn="ctr"/>
                      <a:r>
                        <a:rPr lang="el-GR" sz="1400" b="0" i="0" u="none" strike="noStrike" dirty="0">
                          <a:solidFill>
                            <a:srgbClr val="000000"/>
                          </a:solidFill>
                          <a:latin typeface="Arial"/>
                        </a:rPr>
                        <a:t>579</a:t>
                      </a:r>
                    </a:p>
                  </a:txBody>
                  <a:tcPr marL="0" marR="0" marT="0" marB="0" anchor="ctr"/>
                </a:tc>
                <a:tc>
                  <a:txBody>
                    <a:bodyPr/>
                    <a:lstStyle/>
                    <a:p>
                      <a:pPr algn="r" fontAlgn="ctr"/>
                      <a:r>
                        <a:rPr lang="el-GR" sz="1400" b="0" i="0" u="none" strike="noStrike" dirty="0">
                          <a:solidFill>
                            <a:srgbClr val="000000"/>
                          </a:solidFill>
                          <a:latin typeface="Arial"/>
                        </a:rPr>
                        <a:t>798</a:t>
                      </a:r>
                    </a:p>
                  </a:txBody>
                  <a:tcPr marL="0" marR="0" marT="0" marB="0" anchor="ctr"/>
                </a:tc>
                <a:extLst>
                  <a:ext uri="{0D108BD9-81ED-4DB2-BD59-A6C34878D82A}">
                    <a16:rowId xmlns:a16="http://schemas.microsoft.com/office/drawing/2014/main" xmlns="" val="10010"/>
                  </a:ext>
                </a:extLst>
              </a:tr>
              <a:tr h="286439">
                <a:tc>
                  <a:txBody>
                    <a:bodyPr/>
                    <a:lstStyle/>
                    <a:p>
                      <a:pPr algn="l" fontAlgn="ctr"/>
                      <a:r>
                        <a:rPr lang="en-GB" sz="1400" b="1" i="0" u="none" strike="noStrike">
                          <a:solidFill>
                            <a:srgbClr val="000000"/>
                          </a:solidFill>
                          <a:latin typeface="Arial"/>
                        </a:rPr>
                        <a:t>Romania</a:t>
                      </a:r>
                    </a:p>
                  </a:txBody>
                  <a:tcPr marL="0" marR="0" marT="0" marB="0" anchor="ctr"/>
                </a:tc>
                <a:tc>
                  <a:txBody>
                    <a:bodyPr/>
                    <a:lstStyle/>
                    <a:p>
                      <a:pPr algn="r" fontAlgn="ctr"/>
                      <a:r>
                        <a:rPr lang="el-GR" sz="1400" b="0" i="0" u="none" strike="noStrike" dirty="0">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1</a:t>
                      </a:r>
                    </a:p>
                  </a:txBody>
                  <a:tcPr marL="0" marR="0" marT="0" marB="0" anchor="ctr"/>
                </a:tc>
                <a:tc>
                  <a:txBody>
                    <a:bodyPr/>
                    <a:lstStyle/>
                    <a:p>
                      <a:pPr algn="r" fontAlgn="ctr"/>
                      <a:r>
                        <a:rPr lang="el-GR" sz="1400" b="0" i="0" u="none" strike="noStrike">
                          <a:solidFill>
                            <a:srgbClr val="000000"/>
                          </a:solidFill>
                          <a:latin typeface="Arial"/>
                        </a:rPr>
                        <a:t>9</a:t>
                      </a:r>
                    </a:p>
                  </a:txBody>
                  <a:tcPr marL="0" marR="0" marT="0" marB="0" anchor="ctr"/>
                </a:tc>
                <a:tc>
                  <a:txBody>
                    <a:bodyPr/>
                    <a:lstStyle/>
                    <a:p>
                      <a:pPr algn="r" fontAlgn="ctr"/>
                      <a:r>
                        <a:rPr lang="el-GR" sz="1400" b="0" i="0" u="none" strike="noStrike">
                          <a:solidFill>
                            <a:srgbClr val="000000"/>
                          </a:solidFill>
                          <a:latin typeface="Arial"/>
                        </a:rPr>
                        <a:t>16</a:t>
                      </a:r>
                    </a:p>
                  </a:txBody>
                  <a:tcPr marL="0" marR="0" marT="0" marB="0" anchor="ctr"/>
                </a:tc>
                <a:tc>
                  <a:txBody>
                    <a:bodyPr/>
                    <a:lstStyle/>
                    <a:p>
                      <a:pPr algn="r" fontAlgn="ctr"/>
                      <a:r>
                        <a:rPr lang="el-GR" sz="1400" b="0" i="0" u="none" strike="noStrike">
                          <a:solidFill>
                            <a:srgbClr val="000000"/>
                          </a:solidFill>
                          <a:latin typeface="Arial"/>
                        </a:rPr>
                        <a:t>21</a:t>
                      </a:r>
                    </a:p>
                  </a:txBody>
                  <a:tcPr marL="0" marR="0" marT="0" marB="0" anchor="ctr"/>
                </a:tc>
                <a:tc>
                  <a:txBody>
                    <a:bodyPr/>
                    <a:lstStyle/>
                    <a:p>
                      <a:pPr algn="r" fontAlgn="ctr"/>
                      <a:r>
                        <a:rPr lang="el-GR" sz="1400" b="0" i="0" u="none" strike="noStrike">
                          <a:solidFill>
                            <a:srgbClr val="000000"/>
                          </a:solidFill>
                          <a:latin typeface="Arial"/>
                        </a:rPr>
                        <a:t>35</a:t>
                      </a:r>
                    </a:p>
                  </a:txBody>
                  <a:tcPr marL="0" marR="0" marT="0" marB="0" anchor="ctr"/>
                </a:tc>
                <a:tc>
                  <a:txBody>
                    <a:bodyPr/>
                    <a:lstStyle/>
                    <a:p>
                      <a:pPr algn="r" fontAlgn="ctr"/>
                      <a:r>
                        <a:rPr lang="el-GR" sz="1400" b="0" i="0" u="none" strike="noStrike">
                          <a:solidFill>
                            <a:srgbClr val="000000"/>
                          </a:solidFill>
                          <a:latin typeface="Arial"/>
                        </a:rPr>
                        <a:t>25</a:t>
                      </a:r>
                    </a:p>
                  </a:txBody>
                  <a:tcPr marL="0" marR="0" marT="0" marB="0" anchor="ctr"/>
                </a:tc>
                <a:tc>
                  <a:txBody>
                    <a:bodyPr/>
                    <a:lstStyle/>
                    <a:p>
                      <a:pPr algn="r" fontAlgn="ctr"/>
                      <a:r>
                        <a:rPr lang="el-GR" sz="1400" b="0" i="0" u="none" strike="noStrike" dirty="0">
                          <a:solidFill>
                            <a:srgbClr val="000000"/>
                          </a:solidFill>
                          <a:latin typeface="Arial"/>
                        </a:rPr>
                        <a:t>:</a:t>
                      </a:r>
                    </a:p>
                  </a:txBody>
                  <a:tcPr marL="0" marR="0" marT="0" marB="0" anchor="ctr"/>
                </a:tc>
                <a:tc>
                  <a:txBody>
                    <a:bodyPr/>
                    <a:lstStyle/>
                    <a:p>
                      <a:pPr algn="r" fontAlgn="ctr"/>
                      <a:r>
                        <a:rPr lang="el-GR" sz="1400" b="0" i="0" u="none" strike="noStrike">
                          <a:solidFill>
                            <a:srgbClr val="000000"/>
                          </a:solidFill>
                          <a:latin typeface="Arial"/>
                        </a:rPr>
                        <a:t>:</a:t>
                      </a:r>
                    </a:p>
                  </a:txBody>
                  <a:tcPr marL="0" marR="0" marT="0" marB="0" anchor="ctr"/>
                </a:tc>
                <a:tc>
                  <a:txBody>
                    <a:bodyPr/>
                    <a:lstStyle/>
                    <a:p>
                      <a:pPr algn="r" fontAlgn="ctr"/>
                      <a:r>
                        <a:rPr lang="el-GR" sz="1400" b="0" i="0" u="none" strike="noStrike" dirty="0">
                          <a:solidFill>
                            <a:srgbClr val="000000"/>
                          </a:solidFill>
                          <a:latin typeface="Arial"/>
                        </a:rPr>
                        <a:t>:</a:t>
                      </a:r>
                    </a:p>
                  </a:txBody>
                  <a:tcPr marL="0" marR="0" marT="0" marB="0" anchor="ctr"/>
                </a:tc>
                <a:extLst>
                  <a:ext uri="{0D108BD9-81ED-4DB2-BD59-A6C34878D82A}">
                    <a16:rowId xmlns:a16="http://schemas.microsoft.com/office/drawing/2014/main" xmlns="" val="10011"/>
                  </a:ext>
                </a:extLst>
              </a:tr>
            </a:tbl>
          </a:graphicData>
        </a:graphic>
      </p:graphicFrame>
      <p:sp>
        <p:nvSpPr>
          <p:cNvPr id="5" name="4 - TextBox"/>
          <p:cNvSpPr txBox="1"/>
          <p:nvPr/>
        </p:nvSpPr>
        <p:spPr>
          <a:xfrm>
            <a:off x="-397" y="6439436"/>
            <a:ext cx="2213803" cy="369332"/>
          </a:xfrm>
          <a:prstGeom prst="rect">
            <a:avLst/>
          </a:prstGeom>
          <a:solidFill>
            <a:schemeClr val="accent1">
              <a:lumMod val="20000"/>
              <a:lumOff val="80000"/>
            </a:schemeClr>
          </a:solidFill>
        </p:spPr>
        <p:txBody>
          <a:bodyPr wrap="square" rtlCol="0">
            <a:spAutoFit/>
          </a:bodyPr>
          <a:lstStyle/>
          <a:p>
            <a:r>
              <a:rPr lang="en-GB" dirty="0" err="1" smtClean="0"/>
              <a:t>Eurostat</a:t>
            </a:r>
            <a:r>
              <a:rPr lang="en-GB" dirty="0" smtClean="0"/>
              <a:t> 2021</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Παραγωγή μεσογειακού μυδιού των χωρών της ΕΕ για το 2019 </a:t>
            </a:r>
            <a:endParaRPr lang="el-GR"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xmlns="" val="303188705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3" name="Εικόνα 2"/>
          <p:cNvPicPr>
            <a:picLocks noChangeAspect="1"/>
          </p:cNvPicPr>
          <p:nvPr/>
        </p:nvPicPr>
        <p:blipFill>
          <a:blip r:embed="rId3" cstate="print"/>
          <a:stretch>
            <a:fillRect/>
          </a:stretch>
        </p:blipFill>
        <p:spPr>
          <a:xfrm>
            <a:off x="240416" y="6311100"/>
            <a:ext cx="8663167" cy="87180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xmlns="" val="709243239"/>
              </p:ext>
            </p:extLst>
          </p:nvPr>
        </p:nvGraphicFramePr>
        <p:xfrm>
          <a:off x="-2196752" y="-26220"/>
          <a:ext cx="13681520"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Ορθογώνιο 6"/>
          <p:cNvSpPr/>
          <p:nvPr/>
        </p:nvSpPr>
        <p:spPr>
          <a:xfrm>
            <a:off x="323528" y="6453335"/>
            <a:ext cx="8640960" cy="861774"/>
          </a:xfrm>
          <a:prstGeom prst="rect">
            <a:avLst/>
          </a:prstGeom>
        </p:spPr>
        <p:txBody>
          <a:bodyPr wrap="square">
            <a:spAutoFit/>
          </a:bodyPr>
          <a:lstStyle/>
          <a:p>
            <a:r>
              <a:rPr lang="el-GR" sz="1400" dirty="0"/>
              <a:t>Ημερίδα: «</a:t>
            </a:r>
            <a:r>
              <a:rPr lang="el-GR" sz="1400" i="1" dirty="0"/>
              <a:t>Βιώσιμη Ανάπτυξη και Καλές Πρακτικές στις </a:t>
            </a:r>
            <a:r>
              <a:rPr lang="el-GR" sz="1400" i="1" dirty="0" err="1"/>
              <a:t>Μυδοκαλλιέργειες</a:t>
            </a:r>
            <a:r>
              <a:rPr lang="el-GR" sz="1400" i="1" dirty="0" smtClean="0"/>
              <a:t>»,</a:t>
            </a:r>
            <a:r>
              <a:rPr lang="el-GR" sz="1400" i="1" dirty="0"/>
              <a:t> Παρασκευή, 10 Σεπτεμβρίου 2021</a:t>
            </a:r>
            <a:endParaRPr lang="el-GR" sz="1400" dirty="0"/>
          </a:p>
          <a:p>
            <a:r>
              <a:rPr lang="el-GR" i="1" dirty="0" smtClean="0"/>
              <a:t> </a:t>
            </a:r>
            <a:r>
              <a:rPr lang="el-GR" i="1" dirty="0"/>
              <a:t/>
            </a:r>
            <a:br>
              <a:rPr lang="el-GR" i="1" dirty="0"/>
            </a:br>
            <a:endParaRPr lang="el-GR" dirty="0"/>
          </a:p>
        </p:txBody>
      </p:sp>
    </p:spTree>
    <p:extLst>
      <p:ext uri="{BB962C8B-B14F-4D97-AF65-F5344CB8AC3E}">
        <p14:creationId xmlns:p14="http://schemas.microsoft.com/office/powerpoint/2010/main" xmlns="" val="830873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288031"/>
            <a:ext cx="9144000" cy="908721"/>
          </a:xfrm>
          <a:solidFill>
            <a:schemeClr val="accent1">
              <a:lumMod val="20000"/>
              <a:lumOff val="80000"/>
            </a:schemeClr>
          </a:solidFill>
        </p:spPr>
        <p:txBody>
          <a:bodyPr>
            <a:normAutofit/>
          </a:bodyPr>
          <a:lstStyle/>
          <a:p>
            <a:r>
              <a:rPr lang="el-GR" sz="2000" b="1" dirty="0" smtClean="0"/>
              <a:t>Ανάλυση δυνατών και αδύνατων σημείων-Απειλές και ευκαιρίες του κλάδου</a:t>
            </a:r>
            <a:endParaRPr lang="el-GR" sz="2000" b="1" dirty="0"/>
          </a:p>
        </p:txBody>
      </p:sp>
      <p:graphicFrame>
        <p:nvGraphicFramePr>
          <p:cNvPr id="7" name="3 - Θέση περιεχομένου"/>
          <p:cNvGraphicFramePr>
            <a:graphicFrameLocks/>
          </p:cNvGraphicFramePr>
          <p:nvPr>
            <p:extLst>
              <p:ext uri="{D42A27DB-BD31-4B8C-83A1-F6EECF244321}">
                <p14:modId xmlns:p14="http://schemas.microsoft.com/office/powerpoint/2010/main" xmlns="" val="2489518865"/>
              </p:ext>
            </p:extLst>
          </p:nvPr>
        </p:nvGraphicFramePr>
        <p:xfrm>
          <a:off x="1" y="1196752"/>
          <a:ext cx="9143999" cy="5192057"/>
        </p:xfrm>
        <a:graphic>
          <a:graphicData uri="http://schemas.openxmlformats.org/drawingml/2006/table">
            <a:tbl>
              <a:tblPr firstRow="1" bandRow="1">
                <a:tableStyleId>{5C22544A-7EE6-4342-B048-85BDC9FD1C3A}</a:tableStyleId>
              </a:tblPr>
              <a:tblGrid>
                <a:gridCol w="2718486">
                  <a:extLst>
                    <a:ext uri="{9D8B030D-6E8A-4147-A177-3AD203B41FA5}">
                      <a16:colId xmlns:a16="http://schemas.microsoft.com/office/drawing/2014/main" xmlns="" val="20000"/>
                    </a:ext>
                  </a:extLst>
                </a:gridCol>
                <a:gridCol w="2141545">
                  <a:extLst>
                    <a:ext uri="{9D8B030D-6E8A-4147-A177-3AD203B41FA5}">
                      <a16:colId xmlns:a16="http://schemas.microsoft.com/office/drawing/2014/main" xmlns="" val="20001"/>
                    </a:ext>
                  </a:extLst>
                </a:gridCol>
                <a:gridCol w="2088232">
                  <a:extLst>
                    <a:ext uri="{9D8B030D-6E8A-4147-A177-3AD203B41FA5}">
                      <a16:colId xmlns:a16="http://schemas.microsoft.com/office/drawing/2014/main" xmlns="" val="20002"/>
                    </a:ext>
                  </a:extLst>
                </a:gridCol>
                <a:gridCol w="2195736">
                  <a:extLst>
                    <a:ext uri="{9D8B030D-6E8A-4147-A177-3AD203B41FA5}">
                      <a16:colId xmlns:a16="http://schemas.microsoft.com/office/drawing/2014/main" xmlns="" val="20003"/>
                    </a:ext>
                  </a:extLst>
                </a:gridCol>
              </a:tblGrid>
              <a:tr h="189629">
                <a:tc>
                  <a:txBody>
                    <a:bodyPr/>
                    <a:lstStyle/>
                    <a:p>
                      <a:r>
                        <a:rPr lang="el-GR" dirty="0" smtClean="0"/>
                        <a:t>Αδυναμίες</a:t>
                      </a:r>
                      <a:endParaRPr lang="el-GR" dirty="0"/>
                    </a:p>
                  </a:txBody>
                  <a:tcPr/>
                </a:tc>
                <a:tc>
                  <a:txBody>
                    <a:bodyPr/>
                    <a:lstStyle/>
                    <a:p>
                      <a:r>
                        <a:rPr lang="el-GR" dirty="0" smtClean="0"/>
                        <a:t>Απειλές</a:t>
                      </a:r>
                      <a:endParaRPr lang="el-GR" dirty="0"/>
                    </a:p>
                  </a:txBody>
                  <a:tcPr/>
                </a:tc>
                <a:tc>
                  <a:txBody>
                    <a:bodyPr/>
                    <a:lstStyle/>
                    <a:p>
                      <a:r>
                        <a:rPr lang="el-GR" dirty="0" smtClean="0"/>
                        <a:t>Δυνατά</a:t>
                      </a:r>
                      <a:r>
                        <a:rPr lang="el-GR" baseline="0" dirty="0" smtClean="0"/>
                        <a:t> σημεία</a:t>
                      </a:r>
                      <a:endParaRPr lang="el-GR" dirty="0"/>
                    </a:p>
                  </a:txBody>
                  <a:tcPr/>
                </a:tc>
                <a:tc>
                  <a:txBody>
                    <a:bodyPr/>
                    <a:lstStyle/>
                    <a:p>
                      <a:r>
                        <a:rPr lang="el-GR" dirty="0" smtClean="0"/>
                        <a:t>Ευκαιρίες</a:t>
                      </a:r>
                      <a:endParaRPr lang="el-GR" dirty="0"/>
                    </a:p>
                  </a:txBody>
                  <a:tcPr/>
                </a:tc>
                <a:extLst>
                  <a:ext uri="{0D108BD9-81ED-4DB2-BD59-A6C34878D82A}">
                    <a16:rowId xmlns:a16="http://schemas.microsoft.com/office/drawing/2014/main" xmlns="" val="10000"/>
                  </a:ext>
                </a:extLst>
              </a:tr>
              <a:tr h="968098">
                <a:tc>
                  <a:txBody>
                    <a:bodyPr/>
                    <a:lstStyle/>
                    <a:p>
                      <a:r>
                        <a:rPr lang="el-GR" sz="1600" b="1" dirty="0" smtClean="0"/>
                        <a:t>Μικρό</a:t>
                      </a:r>
                      <a:r>
                        <a:rPr lang="el-GR" sz="1600" b="1" baseline="0" dirty="0" smtClean="0"/>
                        <a:t> μέγεθος εκμετάλλευσης</a:t>
                      </a:r>
                      <a:endParaRPr lang="el-GR" sz="1600" b="1" dirty="0"/>
                    </a:p>
                  </a:txBody>
                  <a:tcPr/>
                </a:tc>
                <a:tc>
                  <a:txBody>
                    <a:bodyPr/>
                    <a:lstStyle/>
                    <a:p>
                      <a:r>
                        <a:rPr lang="el-GR" sz="1600" dirty="0" smtClean="0"/>
                        <a:t>Επιβλαβή φύκια</a:t>
                      </a:r>
                      <a:r>
                        <a:rPr lang="en-GB" sz="1600" dirty="0" smtClean="0"/>
                        <a:t>/</a:t>
                      </a:r>
                      <a:r>
                        <a:rPr lang="el-GR" sz="1600" dirty="0" smtClean="0"/>
                        <a:t>ποιότητα</a:t>
                      </a:r>
                      <a:r>
                        <a:rPr lang="el-GR" sz="1600" baseline="0" dirty="0" smtClean="0"/>
                        <a:t> νερού</a:t>
                      </a:r>
                      <a:endParaRPr lang="el-GR" sz="1600" dirty="0"/>
                    </a:p>
                  </a:txBody>
                  <a:tcPr/>
                </a:tc>
                <a:tc>
                  <a:txBody>
                    <a:bodyPr/>
                    <a:lstStyle/>
                    <a:p>
                      <a:r>
                        <a:rPr lang="el-GR" sz="1600" dirty="0" smtClean="0"/>
                        <a:t>Υψηλή Ποιότητα προϊόντος στις περιοχές του Θερμαϊκού</a:t>
                      </a:r>
                      <a:endParaRPr lang="el-GR" sz="1600" dirty="0"/>
                    </a:p>
                  </a:txBody>
                  <a:tcPr/>
                </a:tc>
                <a:tc>
                  <a:txBody>
                    <a:bodyPr/>
                    <a:lstStyle/>
                    <a:p>
                      <a:r>
                        <a:rPr lang="el-GR" sz="1600" dirty="0" smtClean="0"/>
                        <a:t>Πιστοποίηση</a:t>
                      </a:r>
                      <a:endParaRPr lang="el-GR" sz="1600" dirty="0"/>
                    </a:p>
                  </a:txBody>
                  <a:tcPr/>
                </a:tc>
                <a:extLst>
                  <a:ext uri="{0D108BD9-81ED-4DB2-BD59-A6C34878D82A}">
                    <a16:rowId xmlns:a16="http://schemas.microsoft.com/office/drawing/2014/main" xmlns="" val="10001"/>
                  </a:ext>
                </a:extLst>
              </a:tr>
              <a:tr h="629783">
                <a:tc>
                  <a:txBody>
                    <a:bodyPr/>
                    <a:lstStyle/>
                    <a:p>
                      <a:r>
                        <a:rPr lang="el-GR" sz="1600" b="1" dirty="0" smtClean="0"/>
                        <a:t>Μειωμένη διαπραγματευτική</a:t>
                      </a:r>
                      <a:r>
                        <a:rPr lang="el-GR" sz="1600" b="1" baseline="0" dirty="0" smtClean="0"/>
                        <a:t> ικανότητα         </a:t>
                      </a:r>
                      <a:r>
                        <a:rPr lang="el-GR" sz="1600" b="1" dirty="0" smtClean="0"/>
                        <a:t>Χαμηλές τιμές</a:t>
                      </a:r>
                      <a:endParaRPr lang="el-GR" sz="1600" b="1" dirty="0"/>
                    </a:p>
                  </a:txBody>
                  <a:tcPr/>
                </a:tc>
                <a:tc>
                  <a:txBody>
                    <a:bodyPr/>
                    <a:lstStyle/>
                    <a:p>
                      <a:r>
                        <a:rPr lang="el-GR" sz="1600" dirty="0" smtClean="0"/>
                        <a:t>Κλιματική</a:t>
                      </a:r>
                      <a:r>
                        <a:rPr lang="el-GR" sz="1600" baseline="0" dirty="0" smtClean="0"/>
                        <a:t> αλλαγή</a:t>
                      </a:r>
                      <a:endParaRPr lang="el-GR" sz="1600" dirty="0"/>
                    </a:p>
                  </a:txBody>
                  <a:tcPr/>
                </a:tc>
                <a:tc>
                  <a:txBody>
                    <a:bodyPr/>
                    <a:lstStyle/>
                    <a:p>
                      <a:r>
                        <a:rPr lang="el-GR" sz="1600" dirty="0" smtClean="0"/>
                        <a:t>Υπάρχουσα</a:t>
                      </a:r>
                      <a:r>
                        <a:rPr lang="el-GR" sz="1600" baseline="0" dirty="0" smtClean="0"/>
                        <a:t> ζήτηση για το </a:t>
                      </a:r>
                      <a:r>
                        <a:rPr lang="el-GR" sz="1600" baseline="0" dirty="0" smtClean="0"/>
                        <a:t>προϊόν</a:t>
                      </a:r>
                      <a:endParaRPr lang="el-GR" sz="1600" dirty="0"/>
                    </a:p>
                  </a:txBody>
                  <a:tcPr/>
                </a:tc>
                <a:tc>
                  <a:txBody>
                    <a:bodyPr/>
                    <a:lstStyle/>
                    <a:p>
                      <a:r>
                        <a:rPr lang="el-GR" sz="1600" dirty="0" smtClean="0"/>
                        <a:t>Επιδοτήσεις για </a:t>
                      </a:r>
                      <a:r>
                        <a:rPr lang="el-GR" sz="1600" dirty="0" err="1" smtClean="0"/>
                        <a:t>αειφορική</a:t>
                      </a:r>
                      <a:r>
                        <a:rPr lang="el-GR" sz="1600" dirty="0" smtClean="0"/>
                        <a:t> ανάπτυξη</a:t>
                      </a:r>
                      <a:endParaRPr lang="el-GR" sz="1600" dirty="0"/>
                    </a:p>
                  </a:txBody>
                  <a:tcPr/>
                </a:tc>
                <a:extLst>
                  <a:ext uri="{0D108BD9-81ED-4DB2-BD59-A6C34878D82A}">
                    <a16:rowId xmlns:a16="http://schemas.microsoft.com/office/drawing/2014/main" xmlns="" val="10002"/>
                  </a:ext>
                </a:extLst>
              </a:tr>
              <a:tr h="780943">
                <a:tc>
                  <a:txBody>
                    <a:bodyPr/>
                    <a:lstStyle/>
                    <a:p>
                      <a:r>
                        <a:rPr lang="el-GR" sz="1600" dirty="0" smtClean="0"/>
                        <a:t>Δυνατότητα Επέκτασης/ Διαθεσιμότητα</a:t>
                      </a:r>
                      <a:r>
                        <a:rPr lang="el-GR" sz="1600" baseline="0" dirty="0" smtClean="0"/>
                        <a:t> αδειών</a:t>
                      </a:r>
                      <a:endParaRPr lang="el-GR" sz="1600" dirty="0"/>
                    </a:p>
                  </a:txBody>
                  <a:tcPr/>
                </a:tc>
                <a:tc>
                  <a:txBody>
                    <a:bodyPr/>
                    <a:lstStyle/>
                    <a:p>
                      <a:r>
                        <a:rPr lang="el-GR" sz="1600" dirty="0" smtClean="0"/>
                        <a:t>Επίδραση καιρικών συνθηκών</a:t>
                      </a:r>
                      <a:endParaRPr lang="el-GR" sz="1600" dirty="0"/>
                    </a:p>
                  </a:txBody>
                  <a:tcPr/>
                </a:tc>
                <a:tc>
                  <a:txBody>
                    <a:bodyPr/>
                    <a:lstStyle/>
                    <a:p>
                      <a:r>
                        <a:rPr lang="el-GR" sz="1600" dirty="0" smtClean="0"/>
                        <a:t>χαμηλό αντίκτυπο στο περιβάλλον (</a:t>
                      </a:r>
                      <a:r>
                        <a:rPr lang="en-GB" sz="1600" dirty="0" smtClean="0"/>
                        <a:t>eco-friendly)</a:t>
                      </a:r>
                      <a:endParaRPr lang="el-GR" sz="1600" dirty="0"/>
                    </a:p>
                  </a:txBody>
                  <a:tcPr/>
                </a:tc>
                <a:tc>
                  <a:txBody>
                    <a:bodyPr/>
                    <a:lstStyle/>
                    <a:p>
                      <a:r>
                        <a:rPr lang="el-GR" sz="1600" dirty="0" smtClean="0"/>
                        <a:t>Αύξηση ζήτησης-νέες αγορές &amp; νέοι καταναλωτές</a:t>
                      </a:r>
                      <a:endParaRPr lang="el-GR" sz="1600" dirty="0"/>
                    </a:p>
                  </a:txBody>
                  <a:tcPr/>
                </a:tc>
                <a:extLst>
                  <a:ext uri="{0D108BD9-81ED-4DB2-BD59-A6C34878D82A}">
                    <a16:rowId xmlns:a16="http://schemas.microsoft.com/office/drawing/2014/main" xmlns="" val="10003"/>
                  </a:ext>
                </a:extLst>
              </a:tr>
              <a:tr h="746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baseline="0" dirty="0" smtClean="0"/>
                        <a:t>Απουσία οριζόντιας και κάθετης οργάνωσης </a:t>
                      </a:r>
                      <a:endParaRPr lang="el-GR" sz="1600" b="1" dirty="0"/>
                    </a:p>
                  </a:txBody>
                  <a:tcPr/>
                </a:tc>
                <a:tc>
                  <a:txBody>
                    <a:bodyPr/>
                    <a:lstStyle/>
                    <a:p>
                      <a:r>
                        <a:rPr lang="el-GR" sz="1600" dirty="0" smtClean="0"/>
                        <a:t>Ασθένειες/άγρια είδη</a:t>
                      </a:r>
                      <a:endParaRPr lang="el-GR" sz="1600" dirty="0"/>
                    </a:p>
                  </a:txBody>
                  <a:tcPr/>
                </a:tc>
                <a:tc>
                  <a:txBody>
                    <a:bodyPr/>
                    <a:lstStyle/>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t>Δημιουργία προστιθέμενης αξίας/Διαφοροποίηση</a:t>
                      </a:r>
                      <a:endParaRPr lang="el-GR" sz="1600" b="1" dirty="0"/>
                    </a:p>
                  </a:txBody>
                  <a:tcPr/>
                </a:tc>
                <a:extLst>
                  <a:ext uri="{0D108BD9-81ED-4DB2-BD59-A6C34878D82A}">
                    <a16:rowId xmlns:a16="http://schemas.microsoft.com/office/drawing/2014/main" xmlns="" val="10004"/>
                  </a:ext>
                </a:extLst>
              </a:tr>
              <a:tr h="1483794">
                <a:tc>
                  <a:txBody>
                    <a:bodyPr/>
                    <a:lstStyle/>
                    <a:p>
                      <a:endParaRPr lang="el-GR" sz="1600" dirty="0"/>
                    </a:p>
                  </a:txBody>
                  <a:tcPr/>
                </a:tc>
                <a:tc>
                  <a:txBody>
                    <a:bodyPr/>
                    <a:lstStyle/>
                    <a:p>
                      <a:r>
                        <a:rPr lang="el-GR" sz="1600" dirty="0" smtClean="0"/>
                        <a:t>Εξωτερικοί παράγοντες </a:t>
                      </a:r>
                      <a:r>
                        <a:rPr lang="en-US" sz="1600" dirty="0" smtClean="0"/>
                        <a:t>(</a:t>
                      </a:r>
                      <a:r>
                        <a:rPr lang="el-GR" sz="1600" dirty="0" smtClean="0"/>
                        <a:t>πχ </a:t>
                      </a:r>
                      <a:r>
                        <a:rPr lang="en-US" sz="1600" dirty="0" smtClean="0"/>
                        <a:t>Covid19)</a:t>
                      </a:r>
                      <a:endParaRPr lang="el-GR" sz="1600" dirty="0"/>
                    </a:p>
                  </a:txBody>
                  <a:tcPr/>
                </a:tc>
                <a:tc>
                  <a:txBody>
                    <a:bodyPr/>
                    <a:lstStyle/>
                    <a:p>
                      <a:endParaRPr lang="el-GR" sz="1600" dirty="0"/>
                    </a:p>
                  </a:txBody>
                  <a:tcPr/>
                </a:tc>
                <a:tc>
                  <a:txBody>
                    <a:bodyPr/>
                    <a:lstStyle/>
                    <a:p>
                      <a:r>
                        <a:rPr lang="el-GR" sz="1600" b="0" i="0" kern="1200" dirty="0" err="1" smtClean="0">
                          <a:solidFill>
                            <a:schemeClr val="tx1"/>
                          </a:solidFill>
                          <a:latin typeface="+mn-lt"/>
                          <a:ea typeface="+mn-ea"/>
                          <a:cs typeface="+mn-cs"/>
                        </a:rPr>
                        <a:t>Χωροθέτηση</a:t>
                      </a:r>
                      <a:r>
                        <a:rPr lang="el-GR" sz="1600" b="0" i="0" kern="1200" baseline="0" dirty="0" smtClean="0">
                          <a:solidFill>
                            <a:schemeClr val="tx1"/>
                          </a:solidFill>
                          <a:latin typeface="+mn-lt"/>
                          <a:ea typeface="+mn-ea"/>
                          <a:cs typeface="+mn-cs"/>
                        </a:rPr>
                        <a:t> </a:t>
                      </a:r>
                      <a:r>
                        <a:rPr lang="el-GR" sz="1600" b="0" i="0" kern="1200" dirty="0" smtClean="0">
                          <a:solidFill>
                            <a:schemeClr val="tx1"/>
                          </a:solidFill>
                          <a:latin typeface="+mn-lt"/>
                          <a:ea typeface="+mn-ea"/>
                          <a:cs typeface="+mn-cs"/>
                        </a:rPr>
                        <a:t>Περιοχών Οργανωμένης Ανάπτυξης Υδατοκαλλιεργειών (ΠΟΑΥ)</a:t>
                      </a:r>
                      <a:endParaRPr lang="el-GR" sz="1600" dirty="0">
                        <a:solidFill>
                          <a:schemeClr val="tx1"/>
                        </a:solidFill>
                      </a:endParaRPr>
                    </a:p>
                  </a:txBody>
                  <a:tcPr/>
                </a:tc>
                <a:extLst>
                  <a:ext uri="{0D108BD9-81ED-4DB2-BD59-A6C34878D82A}">
                    <a16:rowId xmlns:a16="http://schemas.microsoft.com/office/drawing/2014/main" xmlns="" val="10005"/>
                  </a:ext>
                </a:extLst>
              </a:tr>
            </a:tbl>
          </a:graphicData>
        </a:graphic>
      </p:graphicFrame>
      <p:sp>
        <p:nvSpPr>
          <p:cNvPr id="3" name="Δεξί βέλος 2"/>
          <p:cNvSpPr/>
          <p:nvPr/>
        </p:nvSpPr>
        <p:spPr>
          <a:xfrm>
            <a:off x="1043608" y="2996952"/>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p:cNvPicPr>
            <a:picLocks noChangeAspect="1"/>
          </p:cNvPicPr>
          <p:nvPr/>
        </p:nvPicPr>
        <p:blipFill>
          <a:blip r:embed="rId2" cstate="print"/>
          <a:stretch>
            <a:fillRect/>
          </a:stretch>
        </p:blipFill>
        <p:spPr>
          <a:xfrm>
            <a:off x="323528" y="6461554"/>
            <a:ext cx="8663167" cy="87180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922114"/>
          </a:xfrm>
          <a:solidFill>
            <a:schemeClr val="tx2">
              <a:lumMod val="20000"/>
              <a:lumOff val="80000"/>
            </a:schemeClr>
          </a:solidFill>
        </p:spPr>
        <p:txBody>
          <a:bodyPr/>
          <a:lstStyle/>
          <a:p>
            <a:r>
              <a:rPr lang="el-GR" dirty="0" smtClean="0"/>
              <a:t>Οριζόντια οργάνωση</a:t>
            </a:r>
            <a:endParaRPr lang="el-GR" dirty="0"/>
          </a:p>
        </p:txBody>
      </p:sp>
      <p:sp>
        <p:nvSpPr>
          <p:cNvPr id="3" name="Θέση περιεχομένου 2"/>
          <p:cNvSpPr>
            <a:spLocks noGrp="1"/>
          </p:cNvSpPr>
          <p:nvPr>
            <p:ph idx="1"/>
          </p:nvPr>
        </p:nvSpPr>
        <p:spPr>
          <a:xfrm>
            <a:off x="0" y="1556793"/>
            <a:ext cx="9144000" cy="3816424"/>
          </a:xfrm>
          <a:solidFill>
            <a:schemeClr val="bg1"/>
          </a:solidFill>
        </p:spPr>
        <p:txBody>
          <a:bodyPr>
            <a:normAutofit fontScale="77500" lnSpcReduction="20000"/>
          </a:bodyPr>
          <a:lstStyle/>
          <a:p>
            <a:pPr marL="0" indent="0">
              <a:buNone/>
            </a:pPr>
            <a:r>
              <a:rPr lang="el-GR" sz="2800" b="1" dirty="0" smtClean="0"/>
              <a:t>Πλεονεκτήματα:</a:t>
            </a:r>
          </a:p>
          <a:p>
            <a:pPr marL="0" indent="0">
              <a:buNone/>
            </a:pPr>
            <a:r>
              <a:rPr lang="el-GR" sz="2800" dirty="0" smtClean="0"/>
              <a:t>Η συνεργασία μεταξύ των παραγωγών  για την εκμετάλλευση των οικονομιών κλίμακας </a:t>
            </a:r>
          </a:p>
          <a:p>
            <a:pPr>
              <a:buFontTx/>
              <a:buChar char="-"/>
            </a:pPr>
            <a:r>
              <a:rPr lang="el-GR" sz="2800" dirty="0" smtClean="0"/>
              <a:t>Για απόκτηση ισχυρής διαπραγματευτικής </a:t>
            </a:r>
            <a:r>
              <a:rPr lang="el-GR" sz="2800" dirty="0" smtClean="0"/>
              <a:t>δύναμης</a:t>
            </a:r>
          </a:p>
          <a:p>
            <a:pPr>
              <a:buFontTx/>
              <a:buChar char="-"/>
            </a:pPr>
            <a:r>
              <a:rPr lang="el-GR" sz="2800" dirty="0" smtClean="0"/>
              <a:t>Για </a:t>
            </a:r>
            <a:r>
              <a:rPr lang="el-GR" sz="2800" dirty="0" smtClean="0"/>
              <a:t>τη διάχυση της γνώσης </a:t>
            </a:r>
          </a:p>
          <a:p>
            <a:pPr>
              <a:buFontTx/>
              <a:buChar char="-"/>
            </a:pPr>
            <a:r>
              <a:rPr lang="el-GR" sz="2800" dirty="0" smtClean="0"/>
              <a:t>Για </a:t>
            </a:r>
            <a:r>
              <a:rPr lang="el-GR" sz="2800" dirty="0" smtClean="0"/>
              <a:t>την καλύτερη αξιοποίηση </a:t>
            </a:r>
            <a:r>
              <a:rPr lang="el-GR" sz="2800" dirty="0"/>
              <a:t>σύγχρονης τεχνολογίας</a:t>
            </a:r>
            <a:r>
              <a:rPr lang="el-GR" sz="2800" dirty="0" smtClean="0"/>
              <a:t>,</a:t>
            </a:r>
          </a:p>
          <a:p>
            <a:pPr>
              <a:buFontTx/>
              <a:buChar char="-"/>
            </a:pPr>
            <a:r>
              <a:rPr lang="el-GR" sz="2800" dirty="0" smtClean="0"/>
              <a:t>Για την αξιοποίηση διαθέσιμης δυναμικότητας </a:t>
            </a:r>
          </a:p>
          <a:p>
            <a:pPr>
              <a:buFontTx/>
              <a:buChar char="-"/>
            </a:pPr>
            <a:r>
              <a:rPr lang="el-GR" sz="2800" dirty="0" smtClean="0"/>
              <a:t>Για την εξειδίκευση</a:t>
            </a:r>
          </a:p>
          <a:p>
            <a:pPr>
              <a:buFontTx/>
              <a:buChar char="-"/>
            </a:pPr>
            <a:r>
              <a:rPr lang="el-GR" sz="2800" dirty="0" smtClean="0"/>
              <a:t>Για τη μεταφορά και την αποθήκευση</a:t>
            </a:r>
          </a:p>
          <a:p>
            <a:pPr>
              <a:buFontTx/>
              <a:buChar char="-"/>
            </a:pPr>
            <a:r>
              <a:rPr lang="el-GR" sz="2800" dirty="0" smtClean="0"/>
              <a:t>Για την έρευνα και ανάπτυξη νέων καινοτόμων προϊόντων</a:t>
            </a:r>
          </a:p>
          <a:p>
            <a:pPr>
              <a:buFontTx/>
              <a:buChar char="-"/>
            </a:pPr>
            <a:r>
              <a:rPr lang="el-GR" sz="2800" dirty="0" smtClean="0"/>
              <a:t>Για τους ευνοϊκότερους όρους εξωτερικής χρηματοδότησης</a:t>
            </a:r>
          </a:p>
          <a:p>
            <a:pPr>
              <a:buFontTx/>
              <a:buChar char="-"/>
            </a:pPr>
            <a:endParaRPr lang="el-GR" dirty="0"/>
          </a:p>
          <a:p>
            <a:endParaRPr lang="el-GR" dirty="0"/>
          </a:p>
        </p:txBody>
      </p:sp>
      <p:sp>
        <p:nvSpPr>
          <p:cNvPr id="4" name="Ορθογώνιο 3"/>
          <p:cNvSpPr/>
          <p:nvPr/>
        </p:nvSpPr>
        <p:spPr>
          <a:xfrm>
            <a:off x="323528" y="6453335"/>
            <a:ext cx="8640960" cy="861774"/>
          </a:xfrm>
          <a:prstGeom prst="rect">
            <a:avLst/>
          </a:prstGeom>
        </p:spPr>
        <p:txBody>
          <a:bodyPr wrap="square">
            <a:spAutoFit/>
          </a:bodyPr>
          <a:lstStyle/>
          <a:p>
            <a:r>
              <a:rPr lang="el-GR" sz="1400" dirty="0"/>
              <a:t>Ημερίδα: «</a:t>
            </a:r>
            <a:r>
              <a:rPr lang="el-GR" sz="1400" i="1" dirty="0"/>
              <a:t>Βιώσιμη Ανάπτυξη και Καλές Πρακτικές στις </a:t>
            </a:r>
            <a:r>
              <a:rPr lang="el-GR" sz="1400" i="1" dirty="0" err="1"/>
              <a:t>Μυδοκαλλιέργειες</a:t>
            </a:r>
            <a:r>
              <a:rPr lang="el-GR" sz="1400" i="1" dirty="0" smtClean="0"/>
              <a:t>»,</a:t>
            </a:r>
            <a:r>
              <a:rPr lang="el-GR" sz="1400" i="1" dirty="0"/>
              <a:t> Παρασκευή, 10 Σεπτεμβρίου 2021</a:t>
            </a:r>
            <a:endParaRPr lang="el-GR" sz="1400" dirty="0"/>
          </a:p>
          <a:p>
            <a:r>
              <a:rPr lang="el-GR" i="1" dirty="0" smtClean="0"/>
              <a:t> </a:t>
            </a:r>
            <a:r>
              <a:rPr lang="el-GR" i="1" dirty="0"/>
              <a:t/>
            </a:r>
            <a:br>
              <a:rPr lang="el-GR" i="1" dirty="0"/>
            </a:br>
            <a:endParaRPr lang="el-GR" dirty="0"/>
          </a:p>
        </p:txBody>
      </p:sp>
    </p:spTree>
    <p:extLst>
      <p:ext uri="{BB962C8B-B14F-4D97-AF65-F5344CB8AC3E}">
        <p14:creationId xmlns:p14="http://schemas.microsoft.com/office/powerpoint/2010/main" xmlns="" val="2978166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TotalTime>
  <Words>708</Words>
  <Application>Microsoft Office PowerPoint</Application>
  <PresentationFormat>Προβολή στην οθόνη (4:3)</PresentationFormat>
  <Paragraphs>237</Paragraphs>
  <Slides>12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12</vt:i4>
      </vt:variant>
    </vt:vector>
  </HeadingPairs>
  <TitlesOfParts>
    <vt:vector size="13" baseType="lpstr">
      <vt:lpstr>Θέμα του Office</vt:lpstr>
      <vt:lpstr>Ημερίδα: «Βιώσιμη Ανάπτυξη και Καλές Πρακτικές στις Μυδοκαλλιέργειες»  Έμφαση σε προϊόντα υψηλής προστιθέμενης αξίας  </vt:lpstr>
      <vt:lpstr>Η μυδοκαλλιέργεια στην Ελλάδα</vt:lpstr>
      <vt:lpstr>Υφιστάμενη κατάσταση</vt:lpstr>
      <vt:lpstr>Εισαγωγές/εξαγωγές στον κόσμο</vt:lpstr>
      <vt:lpstr>Mytilus galloprovincialis (Mediterranean mussel) Παραγωγή σε τόνους</vt:lpstr>
      <vt:lpstr>Παραγωγή μεσογειακού μυδιού των χωρών της ΕΕ για το 2019 </vt:lpstr>
      <vt:lpstr>Διαφάνεια 7</vt:lpstr>
      <vt:lpstr>Ανάλυση δυνατών και αδύνατων σημείων-Απειλές και ευκαιρίες του κλάδου</vt:lpstr>
      <vt:lpstr>Οριζόντια οργάνωση</vt:lpstr>
      <vt:lpstr>Καθετοποίηση παραγωγής </vt:lpstr>
      <vt:lpstr>ΚΑΛΕΣ ΠΡΑΚΤΙΚΕΣ</vt:lpstr>
      <vt:lpstr>Διαφάνεια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Windows User</dc:creator>
  <cp:lastModifiedBy>Windows User</cp:lastModifiedBy>
  <cp:revision>37</cp:revision>
  <dcterms:created xsi:type="dcterms:W3CDTF">2021-09-08T15:52:10Z</dcterms:created>
  <dcterms:modified xsi:type="dcterms:W3CDTF">2021-09-09T19:10:40Z</dcterms:modified>
</cp:coreProperties>
</file>